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1"/>
  </p:notesMasterIdLst>
  <p:sldIdLst>
    <p:sldId id="265" r:id="rId2"/>
    <p:sldId id="269" r:id="rId3"/>
    <p:sldId id="302" r:id="rId4"/>
    <p:sldId id="313" r:id="rId5"/>
    <p:sldId id="303" r:id="rId6"/>
    <p:sldId id="304" r:id="rId7"/>
    <p:sldId id="325" r:id="rId8"/>
    <p:sldId id="326" r:id="rId9"/>
    <p:sldId id="327" r:id="rId10"/>
    <p:sldId id="311" r:id="rId11"/>
    <p:sldId id="312" r:id="rId12"/>
    <p:sldId id="309" r:id="rId13"/>
    <p:sldId id="310" r:id="rId14"/>
    <p:sldId id="315" r:id="rId15"/>
    <p:sldId id="259" r:id="rId16"/>
    <p:sldId id="260" r:id="rId17"/>
    <p:sldId id="261" r:id="rId18"/>
    <p:sldId id="272" r:id="rId19"/>
    <p:sldId id="273" r:id="rId20"/>
    <p:sldId id="285" r:id="rId21"/>
    <p:sldId id="289" r:id="rId22"/>
    <p:sldId id="290" r:id="rId23"/>
    <p:sldId id="296" r:id="rId24"/>
    <p:sldId id="297" r:id="rId25"/>
    <p:sldId id="318" r:id="rId26"/>
    <p:sldId id="319" r:id="rId27"/>
    <p:sldId id="275" r:id="rId28"/>
    <p:sldId id="323" r:id="rId29"/>
    <p:sldId id="324"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6" autoAdjust="0"/>
    <p:restoredTop sz="94595" autoAdjust="0"/>
  </p:normalViewPr>
  <p:slideViewPr>
    <p:cSldViewPr>
      <p:cViewPr>
        <p:scale>
          <a:sx n="99" d="100"/>
          <a:sy n="99" d="100"/>
        </p:scale>
        <p:origin x="-19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0CA9627-3BA7-41EE-9BF5-B76EDBFDE99D}" type="datetimeFigureOut">
              <a:rPr lang="en-IN"/>
              <a:pPr>
                <a:defRPr/>
              </a:pPr>
              <a:t>11/13/15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3897D6F-4897-4902-9C71-919115D4C9F7}" type="slidenum">
              <a:rPr lang="en-IN"/>
              <a:pPr>
                <a:defRPr/>
              </a:pPr>
              <a:t>‹#›</a:t>
            </a:fld>
            <a:endParaRPr lang="en-IN"/>
          </a:p>
        </p:txBody>
      </p:sp>
    </p:spTree>
    <p:extLst>
      <p:ext uri="{BB962C8B-B14F-4D97-AF65-F5344CB8AC3E}">
        <p14:creationId xmlns:p14="http://schemas.microsoft.com/office/powerpoint/2010/main" val="1311980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4C70C7F-4FDB-46F7-9FF3-2DFBB6EDAB69}" type="slidenum">
              <a:rPr lang="en-IN" smtClean="0"/>
              <a:pPr eaLnBrk="1" hangingPunct="1"/>
              <a:t>1</a:t>
            </a:fld>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smtClean="0"/>
              <a:t>Click to edit Master title style</a:t>
            </a:r>
            <a:endParaRPr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6"/>
          <p:cNvSpPr>
            <a:spLocks noGrp="1"/>
          </p:cNvSpPr>
          <p:nvPr>
            <p:ph type="dt" sz="half" idx="10"/>
          </p:nvPr>
        </p:nvSpPr>
        <p:spPr/>
        <p:txBody>
          <a:bodyPr/>
          <a:lstStyle>
            <a:lvl1pPr>
              <a:defRPr/>
            </a:lvl1pPr>
            <a:extLst/>
          </a:lstStyle>
          <a:p>
            <a:pPr>
              <a:defRPr/>
            </a:pPr>
            <a:fld id="{EE2AC470-4AD3-401A-A358-4539FCF32FA4}" type="datetimeFigureOut">
              <a:rPr lang="en-US"/>
              <a:pPr>
                <a:defRPr/>
              </a:pPr>
              <a:t>11/13/15</a:t>
            </a:fld>
            <a:endParaRPr lang="en-US"/>
          </a:p>
        </p:txBody>
      </p:sp>
      <p:sp>
        <p:nvSpPr>
          <p:cNvPr id="7" name="Footer Placeholder 19"/>
          <p:cNvSpPr>
            <a:spLocks noGrp="1"/>
          </p:cNvSpPr>
          <p:nvPr>
            <p:ph type="ftr" sz="quarter" idx="11"/>
          </p:nvPr>
        </p:nvSpPr>
        <p:spPr/>
        <p:txBody>
          <a:bodyPr/>
          <a:lstStyle>
            <a:lvl1pPr>
              <a:defRPr/>
            </a:lvl1pPr>
            <a:extLst/>
          </a:lstStyle>
          <a:p>
            <a:pPr>
              <a:defRPr/>
            </a:pPr>
            <a:endParaRPr lang="en-US"/>
          </a:p>
        </p:txBody>
      </p:sp>
      <p:sp>
        <p:nvSpPr>
          <p:cNvPr id="8" name="Slide Number Placeholder 9"/>
          <p:cNvSpPr>
            <a:spLocks noGrp="1"/>
          </p:cNvSpPr>
          <p:nvPr>
            <p:ph type="sldNum" sz="quarter" idx="12"/>
          </p:nvPr>
        </p:nvSpPr>
        <p:spPr/>
        <p:txBody>
          <a:bodyPr/>
          <a:lstStyle>
            <a:lvl1pPr>
              <a:defRPr/>
            </a:lvl1pPr>
            <a:extLst/>
          </a:lstStyle>
          <a:p>
            <a:pPr>
              <a:defRPr/>
            </a:pPr>
            <a:fld id="{57BCF091-8F78-40C4-B84A-7DAA0822DA67}" type="slidenum">
              <a:rPr lang="en-US"/>
              <a:pPr>
                <a:defRPr/>
              </a:pPr>
              <a:t>‹#›</a:t>
            </a:fld>
            <a:endParaRPr lang="en-US"/>
          </a:p>
        </p:txBody>
      </p:sp>
    </p:spTree>
    <p:extLst>
      <p:ext uri="{BB962C8B-B14F-4D97-AF65-F5344CB8AC3E}">
        <p14:creationId xmlns:p14="http://schemas.microsoft.com/office/powerpoint/2010/main" val="402677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3F4D4D19-CC48-4257-B391-E5294A1537D1}" type="datetimeFigureOut">
              <a:rPr lang="en-US"/>
              <a:pPr>
                <a:defRPr/>
              </a:pPr>
              <a:t>11/13/15</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A54A8E55-6FFC-4DFF-B0F3-F85354B0A8A1}" type="slidenum">
              <a:rPr lang="en-US"/>
              <a:pPr>
                <a:defRPr/>
              </a:pPr>
              <a:t>‹#›</a:t>
            </a:fld>
            <a:endParaRPr lang="en-US"/>
          </a:p>
        </p:txBody>
      </p:sp>
    </p:spTree>
    <p:extLst>
      <p:ext uri="{BB962C8B-B14F-4D97-AF65-F5344CB8AC3E}">
        <p14:creationId xmlns:p14="http://schemas.microsoft.com/office/powerpoint/2010/main" val="2626571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D7E94F4B-6233-4D2A-ABBA-9F51B561DC42}" type="datetimeFigureOut">
              <a:rPr lang="en-US"/>
              <a:pPr>
                <a:defRPr/>
              </a:pPr>
              <a:t>11/13/15</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AF571C30-08DD-4028-B93C-DECA2F0C8AAF}" type="slidenum">
              <a:rPr lang="en-US"/>
              <a:pPr>
                <a:defRPr/>
              </a:pPr>
              <a:t>‹#›</a:t>
            </a:fld>
            <a:endParaRPr lang="en-US"/>
          </a:p>
        </p:txBody>
      </p:sp>
    </p:spTree>
    <p:extLst>
      <p:ext uri="{BB962C8B-B14F-4D97-AF65-F5344CB8AC3E}">
        <p14:creationId xmlns:p14="http://schemas.microsoft.com/office/powerpoint/2010/main" val="176331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32A10126-E151-4165-8A08-4BEEB861239D}" type="datetimeFigureOut">
              <a:rPr lang="en-US"/>
              <a:pPr>
                <a:defRPr/>
              </a:pPr>
              <a:t>11/13/15</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38D821A9-6969-4856-97CF-859E8CEF8EA1}" type="slidenum">
              <a:rPr lang="en-US"/>
              <a:pPr>
                <a:defRPr/>
              </a:pPr>
              <a:t>‹#›</a:t>
            </a:fld>
            <a:endParaRPr lang="en-US"/>
          </a:p>
        </p:txBody>
      </p:sp>
    </p:spTree>
    <p:extLst>
      <p:ext uri="{BB962C8B-B14F-4D97-AF65-F5344CB8AC3E}">
        <p14:creationId xmlns:p14="http://schemas.microsoft.com/office/powerpoint/2010/main" val="405598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02E1B020-BE43-4B0D-BDA6-7704F9E610AC}" type="datetimeFigureOut">
              <a:rPr lang="en-US"/>
              <a:pPr>
                <a:defRPr/>
              </a:pPr>
              <a:t>11/13/15</a:t>
            </a:fld>
            <a:endParaRPr lang="en-US"/>
          </a:p>
        </p:txBody>
      </p:sp>
      <p:sp>
        <p:nvSpPr>
          <p:cNvPr id="9" name="Footer Placeholder 4"/>
          <p:cNvSpPr>
            <a:spLocks noGrp="1"/>
          </p:cNvSpPr>
          <p:nvPr>
            <p:ph type="ftr" sz="quarter" idx="11"/>
          </p:nvPr>
        </p:nvSpPr>
        <p:spPr/>
        <p:txBody>
          <a:bodyPr/>
          <a:lstStyle>
            <a:lvl1pPr>
              <a:defRPr/>
            </a:lvl1pPr>
            <a:extLst/>
          </a:lstStyle>
          <a:p>
            <a:pPr>
              <a:defRPr/>
            </a:pPr>
            <a:endParaRPr lang="en-US"/>
          </a:p>
        </p:txBody>
      </p:sp>
      <p:sp>
        <p:nvSpPr>
          <p:cNvPr id="10" name="Slide Number Placeholder 5"/>
          <p:cNvSpPr>
            <a:spLocks noGrp="1"/>
          </p:cNvSpPr>
          <p:nvPr>
            <p:ph type="sldNum" sz="quarter" idx="12"/>
          </p:nvPr>
        </p:nvSpPr>
        <p:spPr/>
        <p:txBody>
          <a:bodyPr/>
          <a:lstStyle>
            <a:lvl1pPr>
              <a:defRPr/>
            </a:lvl1pPr>
            <a:extLst/>
          </a:lstStyle>
          <a:p>
            <a:pPr>
              <a:defRPr/>
            </a:pPr>
            <a:fld id="{1AD62021-CC7B-40DF-ABE2-A3C198621BE6}" type="slidenum">
              <a:rPr lang="en-US"/>
              <a:pPr>
                <a:defRPr/>
              </a:pPr>
              <a:t>‹#›</a:t>
            </a:fld>
            <a:endParaRPr lang="en-US"/>
          </a:p>
        </p:txBody>
      </p:sp>
    </p:spTree>
    <p:extLst>
      <p:ext uri="{BB962C8B-B14F-4D97-AF65-F5344CB8AC3E}">
        <p14:creationId xmlns:p14="http://schemas.microsoft.com/office/powerpoint/2010/main" val="206024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pPr>
              <a:defRPr/>
            </a:pPr>
            <a:fld id="{E96D5AB7-A0BD-4B8E-89D0-764F4431EBD4}" type="datetimeFigureOut">
              <a:rPr lang="en-US"/>
              <a:pPr>
                <a:defRPr/>
              </a:pPr>
              <a:t>11/13/15</a:t>
            </a:fld>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pPr>
              <a:defRPr/>
            </a:pPr>
            <a:fld id="{4E7BF3F1-3842-4BFA-9230-9CFADA27C55E}" type="slidenum">
              <a:rPr lang="en-US"/>
              <a:pPr>
                <a:defRPr/>
              </a:pPr>
              <a:t>‹#›</a:t>
            </a:fld>
            <a:endParaRPr lang="en-US"/>
          </a:p>
        </p:txBody>
      </p:sp>
    </p:spTree>
    <p:extLst>
      <p:ext uri="{BB962C8B-B14F-4D97-AF65-F5344CB8AC3E}">
        <p14:creationId xmlns:p14="http://schemas.microsoft.com/office/powerpoint/2010/main" val="381282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smtClean="0"/>
              <a:t>Click to edit Master title style</a:t>
            </a:r>
            <a:endParaRPr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61838CF4-DCC2-45D1-B2F0-1205BABB440E}" type="datetimeFigureOut">
              <a:rPr lang="en-US"/>
              <a:pPr>
                <a:defRPr/>
              </a:pPr>
              <a:t>11/13/15</a:t>
            </a:fld>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F4F81182-1F8B-4AE3-BD1A-4ABA48748FE8}" type="slidenum">
              <a:rPr lang="en-US"/>
              <a:pPr>
                <a:defRPr/>
              </a:pPr>
              <a:t>‹#›</a:t>
            </a:fld>
            <a:endParaRPr lang="en-US"/>
          </a:p>
        </p:txBody>
      </p:sp>
    </p:spTree>
    <p:extLst>
      <p:ext uri="{BB962C8B-B14F-4D97-AF65-F5344CB8AC3E}">
        <p14:creationId xmlns:p14="http://schemas.microsoft.com/office/powerpoint/2010/main" val="291417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fld id="{FCB53BE6-F6DB-45F1-BB0E-D43432D7A4FB}" type="datetimeFigureOut">
              <a:rPr lang="en-US"/>
              <a:pPr>
                <a:defRPr/>
              </a:pPr>
              <a:t>11/13/15</a:t>
            </a:fld>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pPr>
              <a:defRPr/>
            </a:pPr>
            <a:fld id="{66AC9CE4-3766-4A32-8D9A-C4AAC1B690D1}" type="slidenum">
              <a:rPr lang="en-US"/>
              <a:pPr>
                <a:defRPr/>
              </a:pPr>
              <a:t>‹#›</a:t>
            </a:fld>
            <a:endParaRPr lang="en-US"/>
          </a:p>
        </p:txBody>
      </p:sp>
    </p:spTree>
    <p:extLst>
      <p:ext uri="{BB962C8B-B14F-4D97-AF65-F5344CB8AC3E}">
        <p14:creationId xmlns:p14="http://schemas.microsoft.com/office/powerpoint/2010/main" val="311708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extLst/>
          </a:lstStyle>
          <a:p>
            <a:pPr>
              <a:defRPr/>
            </a:pPr>
            <a:fld id="{CD49A759-B665-42A4-9EC4-84A67956DFD8}" type="datetimeFigureOut">
              <a:rPr lang="en-US"/>
              <a:pPr>
                <a:defRPr/>
              </a:pPr>
              <a:t>11/13/15</a:t>
            </a:fld>
            <a:endParaRPr lang="en-US"/>
          </a:p>
        </p:txBody>
      </p:sp>
      <p:sp>
        <p:nvSpPr>
          <p:cNvPr id="5" name="Footer Placeholder 2"/>
          <p:cNvSpPr>
            <a:spLocks noGrp="1"/>
          </p:cNvSpPr>
          <p:nvPr>
            <p:ph type="ftr" sz="quarter" idx="11"/>
          </p:nvPr>
        </p:nvSpPr>
        <p:spPr/>
        <p:txBody>
          <a:bodyPr/>
          <a:lstStyle>
            <a:lvl1pPr>
              <a:defRPr/>
            </a:lvl1pPr>
            <a:extLst/>
          </a:lstStyle>
          <a:p>
            <a:pPr>
              <a:defRPr/>
            </a:pPr>
            <a:endParaRPr lang="en-US"/>
          </a:p>
        </p:txBody>
      </p:sp>
      <p:sp>
        <p:nvSpPr>
          <p:cNvPr id="6" name="Slide Number Placeholder 3"/>
          <p:cNvSpPr>
            <a:spLocks noGrp="1"/>
          </p:cNvSpPr>
          <p:nvPr>
            <p:ph type="sldNum" sz="quarter" idx="12"/>
          </p:nvPr>
        </p:nvSpPr>
        <p:spPr/>
        <p:txBody>
          <a:bodyPr/>
          <a:lstStyle>
            <a:lvl1pPr>
              <a:defRPr/>
            </a:lvl1pPr>
            <a:extLst/>
          </a:lstStyle>
          <a:p>
            <a:pPr>
              <a:defRPr/>
            </a:pPr>
            <a:fld id="{5DA4EFEC-F3DB-4162-9168-2D01E400A49D}" type="slidenum">
              <a:rPr lang="en-US"/>
              <a:pPr>
                <a:defRPr/>
              </a:pPr>
              <a:t>‹#›</a:t>
            </a:fld>
            <a:endParaRPr lang="en-US"/>
          </a:p>
        </p:txBody>
      </p:sp>
    </p:spTree>
    <p:extLst>
      <p:ext uri="{BB962C8B-B14F-4D97-AF65-F5344CB8AC3E}">
        <p14:creationId xmlns:p14="http://schemas.microsoft.com/office/powerpoint/2010/main" val="3082414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CAC1E31C-9C25-4C3E-B035-4BEE3E06BBAF}" type="datetimeFigureOut">
              <a:rPr lang="en-US"/>
              <a:pPr>
                <a:defRPr/>
              </a:pPr>
              <a:t>11/13/15</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3F883C8F-8CA5-4B2F-8445-6DDC36AC2BEA}" type="slidenum">
              <a:rPr lang="en-US"/>
              <a:pPr>
                <a:defRPr/>
              </a:pPr>
              <a:t>‹#›</a:t>
            </a:fld>
            <a:endParaRPr lang="en-US"/>
          </a:p>
        </p:txBody>
      </p:sp>
    </p:spTree>
    <p:extLst>
      <p:ext uri="{BB962C8B-B14F-4D97-AF65-F5344CB8AC3E}">
        <p14:creationId xmlns:p14="http://schemas.microsoft.com/office/powerpoint/2010/main" val="387213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cs typeface="+mn-cs"/>
            </a:endParaRPr>
          </a:p>
        </p:txBody>
      </p:sp>
      <p:sp>
        <p:nvSpPr>
          <p:cNvPr id="6" name="Flowchart: Process 5"/>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7" name="Flowchart: Process 6"/>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smtClean="0"/>
              <a:t>Click to edit Master title style</a:t>
            </a:r>
            <a:endParaRPr lang="en-US"/>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1A53F86C-CA31-4DC4-B173-3CC3A7DDF3ED}" type="datetimeFigureOut">
              <a:rPr lang="en-US"/>
              <a:pPr>
                <a:defRPr/>
              </a:pPr>
              <a:t>11/13/15</a:t>
            </a:fld>
            <a:endParaRPr lang="en-US"/>
          </a:p>
        </p:txBody>
      </p:sp>
      <p:sp>
        <p:nvSpPr>
          <p:cNvPr id="9" name="Footer Placeholder 5"/>
          <p:cNvSpPr>
            <a:spLocks noGrp="1"/>
          </p:cNvSpPr>
          <p:nvPr>
            <p:ph type="ftr" sz="quarter" idx="11"/>
          </p:nvPr>
        </p:nvSpPr>
        <p:spPr/>
        <p:txBody>
          <a:bodyPr/>
          <a:lstStyle>
            <a:lvl1pPr>
              <a:defRPr/>
            </a:lvl1pPr>
            <a:extLst/>
          </a:lstStyle>
          <a:p>
            <a:pPr>
              <a:defRPr/>
            </a:pPr>
            <a:endParaRPr lang="en-US"/>
          </a:p>
        </p:txBody>
      </p:sp>
      <p:sp>
        <p:nvSpPr>
          <p:cNvPr id="10" name="Slide Number Placeholder 6"/>
          <p:cNvSpPr>
            <a:spLocks noGrp="1"/>
          </p:cNvSpPr>
          <p:nvPr>
            <p:ph type="sldNum" sz="quarter" idx="12"/>
          </p:nvPr>
        </p:nvSpPr>
        <p:spPr/>
        <p:txBody>
          <a:bodyPr/>
          <a:lstStyle>
            <a:lvl1pPr>
              <a:defRPr/>
            </a:lvl1pPr>
            <a:extLst/>
          </a:lstStyle>
          <a:p>
            <a:pPr>
              <a:defRPr/>
            </a:pPr>
            <a:fld id="{B56A5C70-D82A-47F2-B13C-64559314F5F1}" type="slidenum">
              <a:rPr lang="en-US"/>
              <a:pPr>
                <a:defRPr/>
              </a:pPr>
              <a:t>‹#›</a:t>
            </a:fld>
            <a:endParaRPr lang="en-US"/>
          </a:p>
        </p:txBody>
      </p:sp>
    </p:spTree>
    <p:extLst>
      <p:ext uri="{BB962C8B-B14F-4D97-AF65-F5344CB8AC3E}">
        <p14:creationId xmlns:p14="http://schemas.microsoft.com/office/powerpoint/2010/main" val="21646200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extLst/>
          </a:lstStyle>
          <a:p>
            <a:r>
              <a:rPr lang="en-US" smtClean="0"/>
              <a:t>Click to edit Master title style</a:t>
            </a:r>
            <a:endParaRPr lang="en-US"/>
          </a:p>
        </p:txBody>
      </p:sp>
      <p:sp>
        <p:nvSpPr>
          <p:cNvPr id="1033" name="Text Placeholder 8"/>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a:solidFill>
                  <a:schemeClr val="bg2">
                    <a:shade val="50000"/>
                    <a:satMod val="200000"/>
                  </a:schemeClr>
                </a:solidFill>
                <a:latin typeface="+mn-lt"/>
                <a:cs typeface="+mn-cs"/>
              </a:defRPr>
            </a:lvl1pPr>
            <a:extLst/>
          </a:lstStyle>
          <a:p>
            <a:pPr>
              <a:defRPr/>
            </a:pPr>
            <a:fld id="{DA3AA0AD-780A-43D8-B90F-1922C0995FD0}" type="datetimeFigureOut">
              <a:rPr lang="en-US"/>
              <a:pPr>
                <a:defRPr/>
              </a:pPr>
              <a:t>11/13/15</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cs typeface="+mn-cs"/>
              </a:defRPr>
            </a:lvl1pPr>
            <a:extLst/>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anchor="b"/>
          <a:lstStyle>
            <a:lvl1pPr algn="ctr" eaLnBrk="1" fontAlgn="auto" latinLnBrk="0" hangingPunct="1">
              <a:spcBef>
                <a:spcPts val="0"/>
              </a:spcBef>
              <a:spcAft>
                <a:spcPts val="0"/>
              </a:spcAft>
              <a:defRPr kumimoji="0" sz="1200">
                <a:solidFill>
                  <a:schemeClr val="bg2">
                    <a:shade val="50000"/>
                    <a:satMod val="200000"/>
                  </a:schemeClr>
                </a:solidFill>
                <a:effectLst/>
                <a:latin typeface="+mn-lt"/>
                <a:cs typeface="+mn-cs"/>
              </a:defRPr>
            </a:lvl1pPr>
            <a:extLst/>
          </a:lstStyle>
          <a:p>
            <a:pPr>
              <a:defRPr/>
            </a:pPr>
            <a:fld id="{B963AE8E-9102-4FF9-87A8-D760D325036B}" type="slidenum">
              <a:rPr lang="en-US"/>
              <a:pPr>
                <a:defRPr/>
              </a:pPr>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86" r:id="rId1"/>
    <p:sldLayoutId id="2147483881" r:id="rId2"/>
    <p:sldLayoutId id="2147483887" r:id="rId3"/>
    <p:sldLayoutId id="2147483882" r:id="rId4"/>
    <p:sldLayoutId id="2147483888" r:id="rId5"/>
    <p:sldLayoutId id="2147483883" r:id="rId6"/>
    <p:sldLayoutId id="2147483889" r:id="rId7"/>
    <p:sldLayoutId id="2147483890" r:id="rId8"/>
    <p:sldLayoutId id="2147483891" r:id="rId9"/>
    <p:sldLayoutId id="2147483884" r:id="rId10"/>
    <p:sldLayoutId id="2147483885" r:id="rId11"/>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package" Target="../embeddings/Microsoft_Word_Document1.docx"/><Relationship Id="rId5"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11.png"/><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3.png"/><Relationship Id="rId5" Type="http://schemas.openxmlformats.org/officeDocument/2006/relationships/package" Target="../embeddings/Microsoft_Word_Document3.docx"/><Relationship Id="rId6" Type="http://schemas.openxmlformats.org/officeDocument/2006/relationships/image" Target="../media/image12.png"/><Relationship Id="rId1" Type="http://schemas.openxmlformats.org/officeDocument/2006/relationships/themeOverride" Target="../theme/themeOverride3.xml"/><Relationship Id="rId2" Type="http://schemas.openxmlformats.org/officeDocument/2006/relationships/vmlDrawing" Target="../drawings/vmlDrawing3.v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package" Target="../embeddings/Microsoft_Word_Document4.docx"/><Relationship Id="rId5" Type="http://schemas.openxmlformats.org/officeDocument/2006/relationships/image" Target="../media/image16.png"/><Relationship Id="rId1" Type="http://schemas.openxmlformats.org/officeDocument/2006/relationships/themeOverride" Target="../theme/themeOverride4.xml"/><Relationship Id="rId2" Type="http://schemas.openxmlformats.org/officeDocument/2006/relationships/vmlDrawing" Target="../drawings/vmlDrawing4.v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17.png"/><Relationship Id="rId5" Type="http://schemas.openxmlformats.org/officeDocument/2006/relationships/package" Target="../embeddings/Microsoft_Word_Document6.docx"/><Relationship Id="rId6" Type="http://schemas.openxmlformats.org/officeDocument/2006/relationships/image" Target="../media/image18.png"/><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hyperlink" Target="http://www.agilemodeling.com/essays/umlDiagrams.htm" TargetMode="External"/><Relationship Id="rId5" Type="http://schemas.openxmlformats.org/officeDocument/2006/relationships/hyperlink" Target="http://www.tutorialspoint.com/uml/index.htm" TargetMode="External"/><Relationship Id="rId6" Type="http://schemas.openxmlformats.org/officeDocument/2006/relationships/hyperlink" Target="http://www.oracle.com/index.html" TargetMode="External"/><Relationship Id="rId1" Type="http://schemas.openxmlformats.org/officeDocument/2006/relationships/slideLayout" Target="../slideLayouts/slideLayout1.xml"/><Relationship Id="rId2" Type="http://schemas.openxmlformats.org/officeDocument/2006/relationships/hyperlink" Target="http://creately.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75"/>
            <a:ext cx="236220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838200" y="990600"/>
            <a:ext cx="8305800" cy="2667000"/>
          </a:xfrm>
          <a:prstGeom prst="rect">
            <a:avLst/>
          </a:prstGeom>
        </p:spPr>
        <p:txBody>
          <a:bodyPr anchor="b">
            <a:noAutofit/>
          </a:bodyPr>
          <a:lst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a:lstStyle>
          <a:p>
            <a:pPr algn="ctr" eaLnBrk="1" fontAlgn="auto" hangingPunct="1">
              <a:lnSpc>
                <a:spcPct val="120000"/>
              </a:lnSpc>
              <a:spcAft>
                <a:spcPts val="0"/>
              </a:spcAft>
              <a:defRPr/>
            </a:pPr>
            <a:r>
              <a:rPr lang="en-US" sz="2400" b="1" u="sng" dirty="0">
                <a:effectLst/>
              </a:rPr>
              <a:t>SWE-690 CAPSTONE PROJECT- FALL-</a:t>
            </a:r>
            <a:r>
              <a:rPr lang="en-US" sz="2400" b="1" u="sng" dirty="0" smtClean="0">
                <a:effectLst/>
              </a:rPr>
              <a:t>2015</a:t>
            </a:r>
            <a:endParaRPr lang="en-IN" sz="2400" b="1" dirty="0" smtClean="0">
              <a:solidFill>
                <a:schemeClr val="tx1"/>
              </a:solidFill>
            </a:endParaRPr>
          </a:p>
          <a:p>
            <a:pPr algn="ctr"/>
            <a:endParaRPr lang="en-US" sz="2400" b="1" u="sng" dirty="0">
              <a:effectLst/>
            </a:endParaRPr>
          </a:p>
          <a:p>
            <a:pPr algn="ctr"/>
            <a:r>
              <a:rPr lang="en-US" sz="2400" b="1" u="sng" dirty="0" smtClean="0">
                <a:effectLst/>
              </a:rPr>
              <a:t>SOFTWARE </a:t>
            </a:r>
            <a:r>
              <a:rPr lang="en-US" sz="2400" b="1" u="sng" dirty="0">
                <a:effectLst/>
              </a:rPr>
              <a:t>REQUIREMENT SPECIFICATION AND </a:t>
            </a:r>
            <a:endParaRPr lang="en-US" sz="2400" dirty="0">
              <a:effectLst/>
            </a:endParaRPr>
          </a:p>
          <a:p>
            <a:pPr algn="ctr"/>
            <a:r>
              <a:rPr lang="en-US" sz="2400" b="1" u="sng" dirty="0">
                <a:effectLst/>
              </a:rPr>
              <a:t>HIGH LEVEL ARCHITECTURE DOCUMENT</a:t>
            </a:r>
            <a:endParaRPr lang="en-US" sz="2400" dirty="0">
              <a:effectLst/>
            </a:endParaRPr>
          </a:p>
          <a:p>
            <a:pPr algn="ctr"/>
            <a:r>
              <a:rPr lang="en-US" sz="2400" b="1" dirty="0">
                <a:effectLst/>
              </a:rPr>
              <a:t> </a:t>
            </a:r>
            <a:endParaRPr lang="en-US" sz="2400" dirty="0">
              <a:effectLst/>
            </a:endParaRPr>
          </a:p>
          <a:p>
            <a:pPr algn="ctr"/>
            <a:r>
              <a:rPr lang="en-US" sz="2400" b="1" u="sng" dirty="0">
                <a:effectLst/>
              </a:rPr>
              <a:t>EMPOWER STUDENTS SKILLS BY SERVICES</a:t>
            </a:r>
            <a:endParaRPr lang="en-US" sz="2400" dirty="0">
              <a:effectLst/>
            </a:endParaRPr>
          </a:p>
          <a:p>
            <a:pPr algn="ctr"/>
            <a:r>
              <a:rPr lang="en-US" sz="2800" b="1" u="sng" dirty="0">
                <a:effectLst/>
              </a:rPr>
              <a:t>(ES</a:t>
            </a:r>
            <a:r>
              <a:rPr lang="en-US" sz="2800" b="1" u="sng" baseline="30000" dirty="0">
                <a:effectLst/>
              </a:rPr>
              <a:t>3</a:t>
            </a:r>
            <a:r>
              <a:rPr lang="en-US" sz="2800" b="1" u="sng" dirty="0" smtClean="0">
                <a:effectLst/>
              </a:rPr>
              <a:t>)</a:t>
            </a:r>
            <a:endParaRPr lang="en-US" sz="2800" dirty="0">
              <a:effectLst/>
            </a:endParaRPr>
          </a:p>
        </p:txBody>
      </p:sp>
      <p:sp>
        <p:nvSpPr>
          <p:cNvPr id="5" name="Text Box 2"/>
          <p:cNvSpPr txBox="1">
            <a:spLocks noChangeArrowheads="1"/>
          </p:cNvSpPr>
          <p:nvPr/>
        </p:nvSpPr>
        <p:spPr bwMode="auto">
          <a:xfrm>
            <a:off x="5410200" y="3685112"/>
            <a:ext cx="3449955" cy="31813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b="1" dirty="0">
                <a:solidFill>
                  <a:srgbClr val="4F271C"/>
                </a:solidFill>
                <a:effectLst/>
                <a:latin typeface="Calibri"/>
                <a:ea typeface="Calibri"/>
                <a:cs typeface="Times New Roman"/>
              </a:rPr>
              <a:t>Guided By:</a:t>
            </a:r>
            <a:endParaRPr lang="en-US" sz="1600" dirty="0">
              <a:solidFill>
                <a:srgbClr val="4F271C"/>
              </a:solidFill>
              <a:effectLst/>
              <a:latin typeface="Calibri"/>
              <a:ea typeface="Calibri"/>
              <a:cs typeface="Times New Roman"/>
            </a:endParaRP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Professor: </a:t>
            </a:r>
            <a:r>
              <a:rPr lang="en-US" sz="1600" dirty="0" err="1">
                <a:solidFill>
                  <a:srgbClr val="4F271C"/>
                </a:solidFill>
                <a:effectLst/>
                <a:latin typeface="Calibri"/>
                <a:ea typeface="Calibri"/>
                <a:cs typeface="Times New Roman"/>
              </a:rPr>
              <a:t>Hann</a:t>
            </a:r>
            <a:r>
              <a:rPr lang="en-US" sz="1600" dirty="0">
                <a:solidFill>
                  <a:srgbClr val="4F271C"/>
                </a:solidFill>
                <a:effectLst/>
                <a:latin typeface="Calibri"/>
                <a:ea typeface="Calibri"/>
                <a:cs typeface="Times New Roman"/>
              </a:rPr>
              <a:t> So</a:t>
            </a:r>
          </a:p>
          <a:p>
            <a:pPr marL="0" marR="0">
              <a:lnSpc>
                <a:spcPct val="107000"/>
              </a:lnSpc>
              <a:spcBef>
                <a:spcPts val="0"/>
              </a:spcBef>
              <a:spcAft>
                <a:spcPts val="800"/>
              </a:spcAft>
            </a:pPr>
            <a:r>
              <a:rPr lang="en-US" sz="1600" b="1" dirty="0">
                <a:solidFill>
                  <a:srgbClr val="4F271C"/>
                </a:solidFill>
                <a:effectLst/>
                <a:latin typeface="Calibri"/>
                <a:ea typeface="Calibri"/>
                <a:cs typeface="Times New Roman"/>
              </a:rPr>
              <a:t> </a:t>
            </a:r>
            <a:endParaRPr lang="en-US" sz="1600" dirty="0">
              <a:solidFill>
                <a:srgbClr val="4F271C"/>
              </a:solidFill>
              <a:effectLst/>
              <a:latin typeface="Calibri"/>
              <a:ea typeface="Calibri"/>
              <a:cs typeface="Times New Roman"/>
            </a:endParaRPr>
          </a:p>
          <a:p>
            <a:pPr marL="0" marR="0">
              <a:lnSpc>
                <a:spcPct val="107000"/>
              </a:lnSpc>
              <a:spcBef>
                <a:spcPts val="0"/>
              </a:spcBef>
              <a:spcAft>
                <a:spcPts val="800"/>
              </a:spcAft>
            </a:pPr>
            <a:r>
              <a:rPr lang="en-US" sz="1600" b="1" dirty="0">
                <a:solidFill>
                  <a:srgbClr val="4F271C"/>
                </a:solidFill>
                <a:effectLst/>
                <a:latin typeface="Calibri"/>
                <a:ea typeface="Calibri"/>
                <a:cs typeface="Times New Roman"/>
              </a:rPr>
              <a:t>Submitted By:</a:t>
            </a:r>
            <a:endParaRPr lang="en-US" sz="1600" dirty="0">
              <a:solidFill>
                <a:srgbClr val="4F271C"/>
              </a:solidFill>
              <a:effectLst/>
              <a:latin typeface="Calibri"/>
              <a:ea typeface="Calibri"/>
              <a:cs typeface="Times New Roman"/>
            </a:endParaRP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Desam Syama </a:t>
            </a:r>
            <a:r>
              <a:rPr lang="en-US" sz="1600" dirty="0" err="1">
                <a:solidFill>
                  <a:srgbClr val="4F271C"/>
                </a:solidFill>
                <a:effectLst/>
                <a:latin typeface="Calibri"/>
                <a:ea typeface="Calibri"/>
                <a:cs typeface="Times New Roman"/>
              </a:rPr>
              <a:t>Sundara</a:t>
            </a:r>
            <a:r>
              <a:rPr lang="en-US" sz="1600" dirty="0">
                <a:solidFill>
                  <a:srgbClr val="4F271C"/>
                </a:solidFill>
                <a:effectLst/>
                <a:latin typeface="Calibri"/>
                <a:ea typeface="Calibri"/>
                <a:cs typeface="Times New Roman"/>
              </a:rPr>
              <a:t> Reddy (#86287)</a:t>
            </a: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Vijay Krishna </a:t>
            </a:r>
            <a:r>
              <a:rPr lang="en-US" sz="1600" dirty="0" err="1">
                <a:solidFill>
                  <a:srgbClr val="4F271C"/>
                </a:solidFill>
                <a:effectLst/>
                <a:latin typeface="Calibri"/>
                <a:ea typeface="Calibri"/>
                <a:cs typeface="Times New Roman"/>
              </a:rPr>
              <a:t>Vemuri</a:t>
            </a:r>
            <a:r>
              <a:rPr lang="en-US" sz="1600" dirty="0">
                <a:solidFill>
                  <a:srgbClr val="4F271C"/>
                </a:solidFill>
                <a:effectLst/>
                <a:latin typeface="Calibri"/>
                <a:ea typeface="Calibri"/>
                <a:cs typeface="Times New Roman"/>
              </a:rPr>
              <a:t> (#87799)</a:t>
            </a:r>
          </a:p>
          <a:p>
            <a:pPr marL="0" marR="0">
              <a:lnSpc>
                <a:spcPct val="107000"/>
              </a:lnSpc>
              <a:spcBef>
                <a:spcPts val="0"/>
              </a:spcBef>
              <a:spcAft>
                <a:spcPts val="800"/>
              </a:spcAft>
            </a:pPr>
            <a:r>
              <a:rPr lang="en-US" sz="1600" dirty="0" err="1">
                <a:solidFill>
                  <a:srgbClr val="4F271C"/>
                </a:solidFill>
                <a:effectLst/>
                <a:latin typeface="Calibri"/>
                <a:ea typeface="Calibri"/>
                <a:cs typeface="Times New Roman"/>
              </a:rPr>
              <a:t>Dabeeth</a:t>
            </a:r>
            <a:r>
              <a:rPr lang="en-US" sz="1600" dirty="0">
                <a:solidFill>
                  <a:srgbClr val="4F271C"/>
                </a:solidFill>
                <a:effectLst/>
                <a:latin typeface="Calibri"/>
                <a:ea typeface="Calibri"/>
                <a:cs typeface="Times New Roman"/>
              </a:rPr>
              <a:t> </a:t>
            </a:r>
            <a:r>
              <a:rPr lang="en-US" sz="1600" dirty="0" err="1">
                <a:solidFill>
                  <a:srgbClr val="4F271C"/>
                </a:solidFill>
                <a:effectLst/>
                <a:latin typeface="Calibri"/>
                <a:ea typeface="Calibri"/>
                <a:cs typeface="Times New Roman"/>
              </a:rPr>
              <a:t>Nagam</a:t>
            </a:r>
            <a:r>
              <a:rPr lang="en-US" sz="1600" dirty="0">
                <a:solidFill>
                  <a:srgbClr val="4F271C"/>
                </a:solidFill>
                <a:effectLst/>
                <a:latin typeface="Calibri"/>
                <a:ea typeface="Calibri"/>
                <a:cs typeface="Times New Roman"/>
              </a:rPr>
              <a:t> (#87873)</a:t>
            </a: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Naga </a:t>
            </a:r>
            <a:r>
              <a:rPr lang="en-US" sz="1600" dirty="0" err="1">
                <a:solidFill>
                  <a:srgbClr val="4F271C"/>
                </a:solidFill>
                <a:effectLst/>
                <a:latin typeface="Calibri"/>
                <a:ea typeface="Calibri"/>
                <a:cs typeface="Times New Roman"/>
              </a:rPr>
              <a:t>Sankara</a:t>
            </a:r>
            <a:r>
              <a:rPr lang="en-US" sz="1600" dirty="0">
                <a:solidFill>
                  <a:srgbClr val="4F271C"/>
                </a:solidFill>
                <a:effectLst/>
                <a:latin typeface="Calibri"/>
                <a:ea typeface="Calibri"/>
                <a:cs typeface="Times New Roman"/>
              </a:rPr>
              <a:t> </a:t>
            </a:r>
            <a:r>
              <a:rPr lang="en-US" sz="1600" dirty="0" err="1">
                <a:solidFill>
                  <a:srgbClr val="4F271C"/>
                </a:solidFill>
                <a:effectLst/>
                <a:latin typeface="Calibri"/>
                <a:ea typeface="Calibri"/>
                <a:cs typeface="Times New Roman"/>
              </a:rPr>
              <a:t>Manoj</a:t>
            </a:r>
            <a:r>
              <a:rPr lang="en-US" sz="1600" dirty="0">
                <a:solidFill>
                  <a:srgbClr val="4F271C"/>
                </a:solidFill>
                <a:effectLst/>
                <a:latin typeface="Calibri"/>
                <a:ea typeface="Calibri"/>
                <a:cs typeface="Times New Roman"/>
              </a:rPr>
              <a:t> </a:t>
            </a:r>
            <a:r>
              <a:rPr lang="en-US" sz="1600" dirty="0" err="1">
                <a:solidFill>
                  <a:srgbClr val="4F271C"/>
                </a:solidFill>
                <a:effectLst/>
                <a:latin typeface="Calibri"/>
                <a:ea typeface="Calibri"/>
                <a:cs typeface="Times New Roman"/>
              </a:rPr>
              <a:t>Hota</a:t>
            </a:r>
            <a:r>
              <a:rPr lang="en-US" sz="1600" dirty="0">
                <a:solidFill>
                  <a:srgbClr val="4F271C"/>
                </a:solidFill>
                <a:effectLst/>
                <a:latin typeface="Calibri"/>
                <a:ea typeface="Calibri"/>
                <a:cs typeface="Times New Roman"/>
              </a:rPr>
              <a:t> (#87750)</a:t>
            </a: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 </a:t>
            </a:r>
          </a:p>
          <a:p>
            <a:pPr marL="0" marR="0">
              <a:lnSpc>
                <a:spcPct val="107000"/>
              </a:lnSpc>
              <a:spcBef>
                <a:spcPts val="0"/>
              </a:spcBef>
              <a:spcAft>
                <a:spcPts val="800"/>
              </a:spcAft>
            </a:pPr>
            <a:r>
              <a:rPr lang="en-US" sz="1600" dirty="0">
                <a:solidFill>
                  <a:srgbClr val="4F271C"/>
                </a:solidFill>
                <a:effectLst/>
                <a:latin typeface="Calibri"/>
                <a:ea typeface="Calibri"/>
                <a:cs typeface="Times New Roman"/>
              </a:rPr>
              <a:t> </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381000"/>
            <a:ext cx="7924800" cy="6324600"/>
          </a:xfrm>
        </p:spPr>
        <p:txBody>
          <a:bodyPr>
            <a:normAutofit/>
          </a:bodyPr>
          <a:lstStyle/>
          <a:p>
            <a:pPr algn="just"/>
            <a:r>
              <a:rPr lang="en-US" sz="2800" b="1" u="sng" dirty="0"/>
              <a:t>Project Architecture (Spring MVC Architecture)</a:t>
            </a:r>
            <a:r>
              <a:rPr lang="en-US" sz="2800" b="1" dirty="0"/>
              <a:t>.</a:t>
            </a:r>
            <a:r>
              <a:rPr lang="en-US" sz="2800" dirty="0"/>
              <a:t> The user request (JSP or Html pages) is handled by central servlet is called  ‘Dispatcher servlet’ and it is further dispatches to controller where the beans are created and process to Business Layer of BO and DAO where java based ORM tool </a:t>
            </a:r>
            <a:r>
              <a:rPr lang="en-US" sz="2800" dirty="0" err="1"/>
              <a:t>ie</a:t>
            </a:r>
            <a:r>
              <a:rPr lang="en-US" sz="2800" dirty="0"/>
              <a:t> Hibernate that provides framework for mapping application domain objects to the relational database tables and vice versa. Further, the communication for web services’ is through over HTTP protocol and here also the databases is mapped with Hibernate framework for backend persistency.  </a:t>
            </a:r>
          </a:p>
          <a:p>
            <a:pPr algn="just" eaLnBrk="1" fontAlgn="auto" hangingPunct="1">
              <a:spcAft>
                <a:spcPts val="0"/>
              </a:spcAft>
              <a:defRPr/>
            </a:pPr>
            <a:endParaRPr lang="en-IN" dirty="0">
              <a:solidFill>
                <a:schemeClr val="tx1">
                  <a:lumMod val="75000"/>
                  <a:lumOff val="25000"/>
                </a:schemeClr>
              </a:solidFill>
            </a:endParaRPr>
          </a:p>
        </p:txBody>
      </p:sp>
    </p:spTree>
    <p:extLst>
      <p:ext uri="{BB962C8B-B14F-4D97-AF65-F5344CB8AC3E}">
        <p14:creationId xmlns:p14="http://schemas.microsoft.com/office/powerpoint/2010/main" val="2249954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43000" y="304800"/>
            <a:ext cx="7467600" cy="5943599"/>
            <a:chOff x="0" y="0"/>
            <a:chExt cx="6332220" cy="3839054"/>
          </a:xfrm>
        </p:grpSpPr>
        <p:sp>
          <p:nvSpPr>
            <p:cNvPr id="5" name="Rectangle 4"/>
            <p:cNvSpPr>
              <a:spLocks/>
            </p:cNvSpPr>
            <p:nvPr/>
          </p:nvSpPr>
          <p:spPr>
            <a:xfrm>
              <a:off x="0" y="0"/>
              <a:ext cx="1019175"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a:cs typeface="Times New Roman"/>
                </a:rPr>
                <a:t>VO</a:t>
              </a:r>
            </a:p>
          </p:txBody>
        </p:sp>
        <p:sp>
          <p:nvSpPr>
            <p:cNvPr id="6" name="Rectangle 5"/>
            <p:cNvSpPr>
              <a:spLocks/>
            </p:cNvSpPr>
            <p:nvPr/>
          </p:nvSpPr>
          <p:spPr>
            <a:xfrm>
              <a:off x="1653540" y="0"/>
              <a:ext cx="1253562" cy="78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a:cs typeface="Times New Roman"/>
                </a:rPr>
                <a:t>Spring Controller</a:t>
              </a:r>
            </a:p>
            <a:p>
              <a:pPr marL="0" marR="0" algn="ctr">
                <a:lnSpc>
                  <a:spcPct val="107000"/>
                </a:lnSpc>
                <a:spcBef>
                  <a:spcPts val="0"/>
                </a:spcBef>
                <a:spcAft>
                  <a:spcPts val="800"/>
                </a:spcAft>
              </a:pPr>
              <a:r>
                <a:rPr lang="en-US" sz="1100">
                  <a:effectLst/>
                  <a:ea typeface="Calibri"/>
                  <a:cs typeface="Times New Roman"/>
                </a:rPr>
                <a:t>Dispatcher Servlet</a:t>
              </a:r>
            </a:p>
          </p:txBody>
        </p:sp>
        <p:sp>
          <p:nvSpPr>
            <p:cNvPr id="7" name="Rectangle 6"/>
            <p:cNvSpPr>
              <a:spLocks/>
            </p:cNvSpPr>
            <p:nvPr/>
          </p:nvSpPr>
          <p:spPr>
            <a:xfrm>
              <a:off x="3329940" y="0"/>
              <a:ext cx="92075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a:cs typeface="Times New Roman"/>
                </a:rPr>
                <a:t>BO</a:t>
              </a:r>
            </a:p>
          </p:txBody>
        </p:sp>
        <p:sp>
          <p:nvSpPr>
            <p:cNvPr id="8" name="Rectangle 7"/>
            <p:cNvSpPr>
              <a:spLocks/>
            </p:cNvSpPr>
            <p:nvPr/>
          </p:nvSpPr>
          <p:spPr>
            <a:xfrm>
              <a:off x="4876800" y="0"/>
              <a:ext cx="1162050" cy="504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a:cs typeface="Times New Roman"/>
                </a:rPr>
                <a:t>DAO(Hibernate)</a:t>
              </a:r>
            </a:p>
          </p:txBody>
        </p:sp>
        <p:sp>
          <p:nvSpPr>
            <p:cNvPr id="9" name="Rectangle 8"/>
            <p:cNvSpPr>
              <a:spLocks/>
            </p:cNvSpPr>
            <p:nvPr/>
          </p:nvSpPr>
          <p:spPr>
            <a:xfrm>
              <a:off x="190500" y="1135380"/>
              <a:ext cx="942975"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a:cs typeface="Times New Roman"/>
                </a:rPr>
                <a:t>JSP</a:t>
              </a:r>
            </a:p>
            <a:p>
              <a:pPr marL="0" marR="0" algn="ctr">
                <a:lnSpc>
                  <a:spcPct val="107000"/>
                </a:lnSpc>
                <a:spcBef>
                  <a:spcPts val="0"/>
                </a:spcBef>
                <a:spcAft>
                  <a:spcPts val="800"/>
                </a:spcAft>
              </a:pPr>
              <a:r>
                <a:rPr lang="en-US" sz="1100">
                  <a:effectLst/>
                  <a:ea typeface="Calibri"/>
                  <a:cs typeface="Times New Roman"/>
                </a:rPr>
                <a:t> </a:t>
              </a:r>
            </a:p>
          </p:txBody>
        </p:sp>
        <p:cxnSp>
          <p:nvCxnSpPr>
            <p:cNvPr id="10" name="Straight Arrow Connector 9"/>
            <p:cNvCxnSpPr>
              <a:cxnSpLocks/>
            </p:cNvCxnSpPr>
            <p:nvPr/>
          </p:nvCxnSpPr>
          <p:spPr>
            <a:xfrm flipH="1">
              <a:off x="1021080" y="312420"/>
              <a:ext cx="628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V="1">
              <a:off x="1135380" y="685800"/>
              <a:ext cx="990600" cy="742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V="1">
              <a:off x="2697480" y="266700"/>
              <a:ext cx="628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4251960" y="266700"/>
              <a:ext cx="8509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AutoShape 20"/>
            <p:cNvSpPr>
              <a:spLocks noChangeArrowheads="1"/>
            </p:cNvSpPr>
            <p:nvPr/>
          </p:nvSpPr>
          <p:spPr bwMode="auto">
            <a:xfrm>
              <a:off x="4838700" y="922020"/>
              <a:ext cx="1493520" cy="480060"/>
            </a:xfrm>
            <a:prstGeom prst="roundRect">
              <a:avLst>
                <a:gd name="adj" fmla="val 16667"/>
              </a:avLst>
            </a:prstGeom>
            <a:solidFill>
              <a:schemeClr val="accent3">
                <a:lumMod val="60000"/>
                <a:lumOff val="40000"/>
              </a:schemeClr>
            </a:solidFill>
            <a:ln w="38100">
              <a:solidFill>
                <a:schemeClr val="lt1">
                  <a:lumMod val="95000"/>
                  <a:lumOff val="0"/>
                </a:schemeClr>
              </a:solidFill>
              <a:round/>
              <a:headEnd/>
              <a:tailEnd/>
            </a:ln>
            <a:effectLst>
              <a:outerShdw blurRad="63500" dist="29783" dir="3885598" algn="ctr" rotWithShape="0">
                <a:schemeClr val="accent6">
                  <a:lumMod val="50000"/>
                  <a:lumOff val="0"/>
                  <a:alpha val="50000"/>
                </a:schemeClr>
              </a:outerShdw>
            </a:effec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100">
                  <a:effectLst/>
                  <a:latin typeface="Calibri"/>
                  <a:ea typeface="Calibri"/>
                  <a:cs typeface="Times New Roman"/>
                </a:rPr>
                <a:t>Hibernate</a:t>
              </a:r>
            </a:p>
            <a:p>
              <a:pPr marL="0" marR="0">
                <a:lnSpc>
                  <a:spcPct val="107000"/>
                </a:lnSpc>
                <a:spcBef>
                  <a:spcPts val="0"/>
                </a:spcBef>
                <a:spcAft>
                  <a:spcPts val="800"/>
                </a:spcAft>
              </a:pPr>
              <a:r>
                <a:rPr lang="en-US" sz="1100">
                  <a:effectLst/>
                  <a:latin typeface="Calibri"/>
                  <a:ea typeface="Calibri"/>
                  <a:cs typeface="Times New Roman"/>
                </a:rPr>
                <a:t> </a:t>
              </a:r>
            </a:p>
          </p:txBody>
        </p:sp>
        <p:sp>
          <p:nvSpPr>
            <p:cNvPr id="15" name="AutoShape 26"/>
            <p:cNvSpPr>
              <a:spLocks noChangeArrowheads="1"/>
            </p:cNvSpPr>
            <p:nvPr/>
          </p:nvSpPr>
          <p:spPr bwMode="auto">
            <a:xfrm>
              <a:off x="5120640" y="1965868"/>
              <a:ext cx="916517" cy="725784"/>
            </a:xfrm>
            <a:prstGeom prst="can">
              <a:avLst>
                <a:gd name="adj" fmla="val 36014"/>
              </a:avLst>
            </a:prstGeom>
            <a:solidFill>
              <a:schemeClr val="accent4">
                <a:lumMod val="100000"/>
                <a:lumOff val="0"/>
              </a:schemeClr>
            </a:solidFill>
            <a:ln w="38100">
              <a:solidFill>
                <a:schemeClr val="lt1">
                  <a:lumMod val="95000"/>
                  <a:lumOff val="0"/>
                </a:schemeClr>
              </a:solidFill>
              <a:round/>
              <a:headEnd/>
              <a:tailEnd/>
            </a:ln>
            <a:effectLst>
              <a:outerShdw blurRad="63500" dist="29783" dir="3885598" algn="ctr" rotWithShape="0">
                <a:schemeClr val="accent4">
                  <a:lumMod val="50000"/>
                  <a:lumOff val="0"/>
                  <a:alpha val="50000"/>
                </a:schemeClr>
              </a:outerShdw>
            </a:effec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IN" sz="1100">
                  <a:effectLst/>
                  <a:latin typeface="Calibri"/>
                  <a:ea typeface="Calibri"/>
                  <a:cs typeface="Times New Roman"/>
                </a:rPr>
                <a:t>db</a:t>
              </a:r>
              <a:endParaRPr lang="en-US" sz="1100">
                <a:effectLst/>
                <a:latin typeface="Calibri"/>
                <a:ea typeface="Calibri"/>
                <a:cs typeface="Times New Roman"/>
              </a:endParaRPr>
            </a:p>
          </p:txBody>
        </p:sp>
        <p:cxnSp>
          <p:nvCxnSpPr>
            <p:cNvPr id="16" name="Straight Arrow Connector 15"/>
            <p:cNvCxnSpPr/>
            <p:nvPr/>
          </p:nvCxnSpPr>
          <p:spPr>
            <a:xfrm>
              <a:off x="5547360" y="502920"/>
              <a:ext cx="7620" cy="417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62600" y="1424940"/>
              <a:ext cx="0" cy="735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AutoShape 20"/>
            <p:cNvSpPr>
              <a:spLocks noChangeArrowheads="1"/>
            </p:cNvSpPr>
            <p:nvPr/>
          </p:nvSpPr>
          <p:spPr bwMode="auto">
            <a:xfrm>
              <a:off x="3102204" y="819584"/>
              <a:ext cx="1493520" cy="1074420"/>
            </a:xfrm>
            <a:prstGeom prst="roundRect">
              <a:avLst>
                <a:gd name="adj" fmla="val 16667"/>
              </a:avLst>
            </a:prstGeom>
            <a:solidFill>
              <a:schemeClr val="accent6">
                <a:lumMod val="100000"/>
                <a:lumOff val="0"/>
              </a:schemeClr>
            </a:solidFill>
            <a:ln w="38100">
              <a:solidFill>
                <a:schemeClr val="lt1">
                  <a:lumMod val="95000"/>
                  <a:lumOff val="0"/>
                </a:schemeClr>
              </a:solidFill>
              <a:round/>
              <a:headEnd/>
              <a:tailEnd/>
            </a:ln>
            <a:effectLst>
              <a:outerShdw blurRad="63500" dist="29783" dir="3885598" algn="ctr" rotWithShape="0">
                <a:schemeClr val="accent6">
                  <a:lumMod val="50000"/>
                  <a:lumOff val="0"/>
                  <a:alpha val="50000"/>
                </a:schemeClr>
              </a:outerShdw>
            </a:effectLst>
          </p:spPr>
          <p:txBody>
            <a:bodyPr rot="0" vert="horz" wrap="square" lIns="91440" tIns="45720" rIns="91440" bIns="45720" anchor="t" anchorCtr="0" upright="1">
              <a:noAutofit/>
            </a:bodyPr>
            <a:lstStyle/>
            <a:p>
              <a:pPr marL="0" marR="0">
                <a:lnSpc>
                  <a:spcPct val="107000"/>
                </a:lnSpc>
                <a:spcBef>
                  <a:spcPts val="0"/>
                </a:spcBef>
                <a:spcAft>
                  <a:spcPts val="0"/>
                </a:spcAft>
              </a:pPr>
              <a:r>
                <a:rPr lang="en-US" sz="1100">
                  <a:effectLst/>
                  <a:latin typeface="Calibri"/>
                  <a:ea typeface="Calibri"/>
                  <a:cs typeface="Times New Roman"/>
                </a:rPr>
                <a:t> </a:t>
              </a:r>
            </a:p>
            <a:p>
              <a:pPr marL="0" marR="0" algn="ctr">
                <a:lnSpc>
                  <a:spcPct val="107000"/>
                </a:lnSpc>
                <a:spcBef>
                  <a:spcPts val="0"/>
                </a:spcBef>
                <a:spcAft>
                  <a:spcPts val="0"/>
                </a:spcAft>
              </a:pPr>
              <a:r>
                <a:rPr lang="en-US" sz="1100">
                  <a:effectLst/>
                  <a:latin typeface="Calibri"/>
                  <a:ea typeface="Calibri"/>
                  <a:cs typeface="Times New Roman"/>
                </a:rPr>
                <a:t>RESTFUL Web services</a:t>
              </a:r>
            </a:p>
            <a:p>
              <a:pPr marL="0" marR="0">
                <a:lnSpc>
                  <a:spcPct val="107000"/>
                </a:lnSpc>
                <a:spcBef>
                  <a:spcPts val="0"/>
                </a:spcBef>
                <a:spcAft>
                  <a:spcPts val="800"/>
                </a:spcAft>
              </a:pPr>
              <a:r>
                <a:rPr lang="en-US" sz="1100">
                  <a:effectLst/>
                  <a:latin typeface="Calibri"/>
                  <a:ea typeface="Calibri"/>
                  <a:cs typeface="Times New Roman"/>
                </a:rPr>
                <a:t> </a:t>
              </a:r>
            </a:p>
            <a:p>
              <a:pPr marL="0" marR="0">
                <a:lnSpc>
                  <a:spcPct val="107000"/>
                </a:lnSpc>
                <a:spcBef>
                  <a:spcPts val="0"/>
                </a:spcBef>
                <a:spcAft>
                  <a:spcPts val="800"/>
                </a:spcAft>
              </a:pPr>
              <a:r>
                <a:rPr lang="en-US" sz="1100">
                  <a:effectLst/>
                  <a:latin typeface="Calibri"/>
                  <a:ea typeface="Calibri"/>
                  <a:cs typeface="Times New Roman"/>
                </a:rPr>
                <a:t> </a:t>
              </a:r>
            </a:p>
          </p:txBody>
        </p:sp>
        <p:sp>
          <p:nvSpPr>
            <p:cNvPr id="19" name="AutoShape 26"/>
            <p:cNvSpPr>
              <a:spLocks noChangeArrowheads="1"/>
            </p:cNvSpPr>
            <p:nvPr/>
          </p:nvSpPr>
          <p:spPr bwMode="auto">
            <a:xfrm>
              <a:off x="3407722" y="3058002"/>
              <a:ext cx="916305" cy="781052"/>
            </a:xfrm>
            <a:prstGeom prst="can">
              <a:avLst>
                <a:gd name="adj" fmla="val 36014"/>
              </a:avLst>
            </a:prstGeom>
            <a:solidFill>
              <a:schemeClr val="accent4">
                <a:lumMod val="100000"/>
                <a:lumOff val="0"/>
              </a:schemeClr>
            </a:solidFill>
            <a:ln w="38100">
              <a:solidFill>
                <a:schemeClr val="lt1">
                  <a:lumMod val="95000"/>
                  <a:lumOff val="0"/>
                </a:schemeClr>
              </a:solidFill>
              <a:round/>
              <a:headEnd/>
              <a:tailEnd/>
            </a:ln>
            <a:effectLst>
              <a:outerShdw blurRad="63500" dist="29783" dir="3885598" algn="ctr" rotWithShape="0">
                <a:schemeClr val="accent4">
                  <a:lumMod val="50000"/>
                  <a:lumOff val="0"/>
                  <a:alpha val="50000"/>
                </a:schemeClr>
              </a:outerShdw>
            </a:effec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IN" sz="1100">
                  <a:effectLst/>
                  <a:latin typeface="Calibri"/>
                  <a:ea typeface="Calibri"/>
                  <a:cs typeface="Times New Roman"/>
                </a:rPr>
                <a:t>db</a:t>
              </a:r>
              <a:endParaRPr lang="en-US" sz="1100">
                <a:effectLst/>
                <a:latin typeface="Calibri"/>
                <a:ea typeface="Calibri"/>
                <a:cs typeface="Times New Roman"/>
              </a:endParaRPr>
            </a:p>
          </p:txBody>
        </p:sp>
        <p:cxnSp>
          <p:nvCxnSpPr>
            <p:cNvPr id="20" name="Straight Arrow Connector 19"/>
            <p:cNvCxnSpPr/>
            <p:nvPr/>
          </p:nvCxnSpPr>
          <p:spPr>
            <a:xfrm>
              <a:off x="3819204" y="502856"/>
              <a:ext cx="0" cy="3167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35064" y="1920382"/>
              <a:ext cx="0" cy="4248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AutoShape 20"/>
            <p:cNvSpPr>
              <a:spLocks noChangeArrowheads="1"/>
            </p:cNvSpPr>
            <p:nvPr/>
          </p:nvSpPr>
          <p:spPr bwMode="auto">
            <a:xfrm>
              <a:off x="3134264" y="2339043"/>
              <a:ext cx="1493520" cy="480060"/>
            </a:xfrm>
            <a:prstGeom prst="roundRect">
              <a:avLst>
                <a:gd name="adj" fmla="val 16667"/>
              </a:avLst>
            </a:prstGeom>
            <a:solidFill>
              <a:schemeClr val="accent3">
                <a:lumMod val="60000"/>
                <a:lumOff val="40000"/>
              </a:schemeClr>
            </a:solidFill>
            <a:ln w="38100">
              <a:solidFill>
                <a:schemeClr val="lt1">
                  <a:lumMod val="95000"/>
                  <a:lumOff val="0"/>
                </a:schemeClr>
              </a:solidFill>
              <a:round/>
              <a:headEnd/>
              <a:tailEnd/>
            </a:ln>
            <a:effectLst>
              <a:outerShdw blurRad="63500" dist="29783" dir="3885598" algn="ctr" rotWithShape="0">
                <a:schemeClr val="accent6">
                  <a:lumMod val="50000"/>
                  <a:lumOff val="0"/>
                  <a:alpha val="50000"/>
                </a:schemeClr>
              </a:outerShdw>
            </a:effectLst>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1100">
                  <a:effectLst/>
                  <a:latin typeface="Calibri"/>
                  <a:ea typeface="Calibri"/>
                  <a:cs typeface="Times New Roman"/>
                </a:rPr>
                <a:t>Hibernate</a:t>
              </a:r>
            </a:p>
            <a:p>
              <a:pPr marL="0" marR="0">
                <a:lnSpc>
                  <a:spcPct val="107000"/>
                </a:lnSpc>
                <a:spcBef>
                  <a:spcPts val="0"/>
                </a:spcBef>
                <a:spcAft>
                  <a:spcPts val="800"/>
                </a:spcAft>
              </a:pPr>
              <a:r>
                <a:rPr lang="en-US" sz="1100">
                  <a:effectLst/>
                  <a:latin typeface="Calibri"/>
                  <a:ea typeface="Calibri"/>
                  <a:cs typeface="Times New Roman"/>
                </a:rPr>
                <a:t> </a:t>
              </a:r>
            </a:p>
          </p:txBody>
        </p:sp>
        <p:cxnSp>
          <p:nvCxnSpPr>
            <p:cNvPr id="23" name="Straight Arrow Connector 22"/>
            <p:cNvCxnSpPr/>
            <p:nvPr/>
          </p:nvCxnSpPr>
          <p:spPr>
            <a:xfrm>
              <a:off x="3848179" y="2803216"/>
              <a:ext cx="5725" cy="417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1580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28600"/>
            <a:ext cx="7943850" cy="6019800"/>
          </a:xfrm>
        </p:spPr>
        <p:txBody>
          <a:bodyPr/>
          <a:lstStyle/>
          <a:p>
            <a:pPr marL="82550" indent="0">
              <a:buNone/>
            </a:pPr>
            <a:r>
              <a:rPr lang="en-US" b="1" dirty="0" smtClean="0"/>
              <a:t>Software </a:t>
            </a:r>
            <a:r>
              <a:rPr lang="en-US" b="1" dirty="0"/>
              <a:t>Interface:</a:t>
            </a:r>
            <a:endParaRPr lang="en-US" dirty="0"/>
          </a:p>
          <a:p>
            <a:pPr lvl="0"/>
            <a:r>
              <a:rPr lang="en-US" sz="2800" dirty="0"/>
              <a:t>Client on Internet:</a:t>
            </a:r>
          </a:p>
          <a:p>
            <a:r>
              <a:rPr lang="en-US" sz="2800" dirty="0"/>
              <a:t>Web Browser, operating system</a:t>
            </a:r>
          </a:p>
          <a:p>
            <a:pPr lvl="0"/>
            <a:r>
              <a:rPr lang="en-US" sz="2800" dirty="0"/>
              <a:t>Client on Intranet:</a:t>
            </a:r>
          </a:p>
          <a:p>
            <a:r>
              <a:rPr lang="en-US" sz="2800" dirty="0"/>
              <a:t>Web browser, operating system</a:t>
            </a:r>
          </a:p>
          <a:p>
            <a:pPr lvl="0"/>
            <a:r>
              <a:rPr lang="en-US" sz="2800" dirty="0"/>
              <a:t>Web server:</a:t>
            </a:r>
          </a:p>
          <a:p>
            <a:r>
              <a:rPr lang="en-US" sz="2800" dirty="0"/>
              <a:t>WASCE, operating system</a:t>
            </a:r>
          </a:p>
          <a:p>
            <a:pPr lvl="0"/>
            <a:r>
              <a:rPr lang="en-US" sz="2800" dirty="0"/>
              <a:t>Database server:</a:t>
            </a:r>
          </a:p>
          <a:p>
            <a:r>
              <a:rPr lang="en-US" sz="2800" dirty="0"/>
              <a:t>DB2, operating system	</a:t>
            </a:r>
          </a:p>
          <a:p>
            <a:pPr lvl="0"/>
            <a:r>
              <a:rPr lang="en-US" sz="2800" dirty="0"/>
              <a:t>Development End:</a:t>
            </a:r>
          </a:p>
          <a:p>
            <a:r>
              <a:rPr lang="en-US" sz="2800" dirty="0"/>
              <a:t>Eclipse Luna (Java, J2EE, java Bean, servlets, HTML5, XML, AJAX), DB2, OS (Windows), Web Logic (Web server)</a:t>
            </a:r>
          </a:p>
        </p:txBody>
      </p:sp>
    </p:spTree>
    <p:extLst>
      <p:ext uri="{BB962C8B-B14F-4D97-AF65-F5344CB8AC3E}">
        <p14:creationId xmlns:p14="http://schemas.microsoft.com/office/powerpoint/2010/main" val="12438886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52400"/>
            <a:ext cx="7943850" cy="6477000"/>
          </a:xfrm>
        </p:spPr>
        <p:txBody>
          <a:bodyPr/>
          <a:lstStyle/>
          <a:p>
            <a:pPr marL="82550" indent="0">
              <a:buNone/>
            </a:pPr>
            <a:r>
              <a:rPr lang="en-US" sz="2800" b="1" dirty="0" smtClean="0"/>
              <a:t>Communication </a:t>
            </a:r>
            <a:r>
              <a:rPr lang="en-US" sz="2800" b="1" dirty="0"/>
              <a:t>Interface: </a:t>
            </a:r>
            <a:endParaRPr lang="en-US" sz="2800" dirty="0"/>
          </a:p>
          <a:p>
            <a:pPr lvl="0"/>
            <a:r>
              <a:rPr lang="en-US" sz="2800" dirty="0"/>
              <a:t>Student on Internet will be using HTTP/HTTPS protocols only.</a:t>
            </a:r>
          </a:p>
          <a:p>
            <a:pPr lvl="0"/>
            <a:r>
              <a:rPr lang="en-US" sz="2800" dirty="0"/>
              <a:t>User on Internet will be using HTTP/HTTPS protocol.</a:t>
            </a:r>
          </a:p>
          <a:p>
            <a:pPr lvl="0"/>
            <a:r>
              <a:rPr lang="en-US" sz="2800" dirty="0"/>
              <a:t>Admin on the Internet will be using HTTP/HTTPS protocol.</a:t>
            </a:r>
          </a:p>
          <a:p>
            <a:pPr marL="82550" indent="0">
              <a:buNone/>
            </a:pPr>
            <a:r>
              <a:rPr lang="en-US" sz="2800" b="1" dirty="0" smtClean="0"/>
              <a:t>Constraints</a:t>
            </a:r>
            <a:r>
              <a:rPr lang="en-US" sz="2800" b="1" dirty="0"/>
              <a:t>:</a:t>
            </a:r>
            <a:endParaRPr lang="en-US" sz="2800" dirty="0"/>
          </a:p>
          <a:p>
            <a:pPr lvl="0"/>
            <a:r>
              <a:rPr lang="en-US" sz="2800" dirty="0"/>
              <a:t>GUI is limited to English language only.</a:t>
            </a:r>
          </a:p>
          <a:p>
            <a:pPr lvl="0"/>
            <a:r>
              <a:rPr lang="en-US" sz="2800" dirty="0"/>
              <a:t>Login and password is necessary for all the users, students and the admin.</a:t>
            </a:r>
          </a:p>
          <a:p>
            <a:pPr lvl="0"/>
            <a:r>
              <a:rPr lang="en-US" sz="2800" dirty="0"/>
              <a:t>Only ITU registered students and users can avail this service.</a:t>
            </a:r>
          </a:p>
          <a:p>
            <a:pPr lvl="0"/>
            <a:r>
              <a:rPr lang="en-US" sz="2800" dirty="0"/>
              <a:t>This system is limited to single server.</a:t>
            </a:r>
          </a:p>
        </p:txBody>
      </p:sp>
    </p:spTree>
    <p:extLst>
      <p:ext uri="{BB962C8B-B14F-4D97-AF65-F5344CB8AC3E}">
        <p14:creationId xmlns:p14="http://schemas.microsoft.com/office/powerpoint/2010/main" val="2201316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56968" y="152400"/>
            <a:ext cx="2215846" cy="523220"/>
          </a:xfrm>
          <a:prstGeom prst="rect">
            <a:avLst/>
          </a:prstGeom>
        </p:spPr>
        <p:txBody>
          <a:bodyPr wrap="none">
            <a:spAutoFit/>
          </a:bodyPr>
          <a:lstStyle/>
          <a:p>
            <a:pPr algn="just">
              <a:spcAft>
                <a:spcPts val="0"/>
              </a:spcAft>
              <a:buFont typeface="Wingdings 2"/>
              <a:buNone/>
              <a:defRPr/>
            </a:pPr>
            <a:r>
              <a:rPr lang="en-IN" sz="2800" b="1" u="sng" dirty="0" smtClean="0">
                <a:latin typeface="+mj-lt"/>
              </a:rPr>
              <a:t>ER Diagram</a:t>
            </a:r>
            <a:endParaRPr lang="en-IN" sz="2800" b="1" u="sng" dirty="0">
              <a:latin typeface="+mj-lt"/>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7467600" cy="5943600"/>
          </a:xfrm>
          <a:prstGeom prst="rect">
            <a:avLst/>
          </a:prstGeom>
          <a:noFill/>
          <a:ln>
            <a:noFill/>
          </a:ln>
        </p:spPr>
      </p:pic>
    </p:spTree>
    <p:extLst>
      <p:ext uri="{BB962C8B-B14F-4D97-AF65-F5344CB8AC3E}">
        <p14:creationId xmlns:p14="http://schemas.microsoft.com/office/powerpoint/2010/main" val="41871115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Rectangle 5"/>
          <p:cNvSpPr/>
          <p:nvPr/>
        </p:nvSpPr>
        <p:spPr>
          <a:xfrm>
            <a:off x="1066800" y="228600"/>
            <a:ext cx="5334000" cy="523220"/>
          </a:xfrm>
          <a:prstGeom prst="rect">
            <a:avLst/>
          </a:prstGeom>
        </p:spPr>
        <p:txBody>
          <a:bodyPr wrap="square">
            <a:spAutoFit/>
          </a:bodyPr>
          <a:lstStyle/>
          <a:p>
            <a:pPr fontAlgn="auto">
              <a:spcAft>
                <a:spcPts val="0"/>
              </a:spcAft>
              <a:buFont typeface="Wingdings 2"/>
              <a:buNone/>
              <a:defRPr/>
            </a:pPr>
            <a:r>
              <a:rPr lang="en-US" sz="2800" b="1" u="sng" dirty="0"/>
              <a:t>Use Case Model Survey</a:t>
            </a:r>
            <a:r>
              <a:rPr lang="en-US" sz="2800" dirty="0"/>
              <a:t> </a:t>
            </a:r>
            <a:endParaRPr lang="en-US" sz="2800" b="1" dirty="0">
              <a:solidFill>
                <a:schemeClr val="accent1">
                  <a:lumMod val="75000"/>
                </a:schemeClr>
              </a:solidFill>
              <a:latin typeface="+mj-lt"/>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14400"/>
            <a:ext cx="6019800" cy="2362200"/>
          </a:xfrm>
          <a:prstGeom prst="rect">
            <a:avLst/>
          </a:prstGeom>
          <a:noFill/>
          <a:ln>
            <a:noFill/>
          </a:ln>
        </p:spPr>
      </p:pic>
      <p:sp>
        <p:nvSpPr>
          <p:cNvPr id="4" name="Rectangle 3"/>
          <p:cNvSpPr/>
          <p:nvPr/>
        </p:nvSpPr>
        <p:spPr>
          <a:xfrm>
            <a:off x="1143000" y="3505200"/>
            <a:ext cx="7848600" cy="3200400"/>
          </a:xfrm>
          <a:prstGeom prst="rect">
            <a:avLst/>
          </a:prstGeom>
        </p:spPr>
        <p:txBody>
          <a:bodyPr wrap="square">
            <a:spAutoFit/>
          </a:bodyPr>
          <a:lstStyle/>
          <a:p>
            <a:r>
              <a:rPr lang="en-US" b="1" u="sng" dirty="0"/>
              <a:t>Student:</a:t>
            </a:r>
            <a:endParaRPr lang="en-US" dirty="0"/>
          </a:p>
          <a:p>
            <a:r>
              <a:rPr lang="en-US" smtClean="0"/>
              <a:t>Students </a:t>
            </a:r>
            <a:r>
              <a:rPr lang="en-US" dirty="0"/>
              <a:t>can fill registration form for skills sets and can propose for course teaching. Students can view the learners who are all registered course and approved by admin.</a:t>
            </a:r>
          </a:p>
          <a:p>
            <a:r>
              <a:rPr lang="en-US" b="1" u="sng" dirty="0"/>
              <a:t>Course Learners.</a:t>
            </a:r>
            <a:endParaRPr lang="en-US" dirty="0"/>
          </a:p>
          <a:p>
            <a:pPr algn="just"/>
            <a:r>
              <a:rPr lang="en-US" dirty="0"/>
              <a:t>Course Learners can search for all courses and can register for their desired course. </a:t>
            </a:r>
          </a:p>
          <a:p>
            <a:r>
              <a:rPr lang="en-US" b="1" u="sng" dirty="0"/>
              <a:t>Admin.</a:t>
            </a:r>
            <a:endParaRPr lang="en-US" dirty="0"/>
          </a:p>
          <a:p>
            <a:r>
              <a:rPr lang="en-US" dirty="0"/>
              <a:t> Admin can view all profiles of students and course learners. Admin can co-ordinate the courses and will inform to course learners and students. Subsequently, admin will arrange classroom for conducting class.      </a:t>
            </a: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19200" y="685800"/>
            <a:ext cx="7376160" cy="5536248"/>
          </a:xfrm>
          <a:prstGeom prst="rect">
            <a:avLst/>
          </a:prstGeom>
          <a:noFill/>
          <a:ln>
            <a:noFill/>
          </a:ln>
        </p:spPr>
      </p:pic>
      <p:sp>
        <p:nvSpPr>
          <p:cNvPr id="4" name="Rectangle 3"/>
          <p:cNvSpPr/>
          <p:nvPr/>
        </p:nvSpPr>
        <p:spPr>
          <a:xfrm>
            <a:off x="990600" y="228600"/>
            <a:ext cx="3657600" cy="461665"/>
          </a:xfrm>
          <a:prstGeom prst="rect">
            <a:avLst/>
          </a:prstGeom>
        </p:spPr>
        <p:txBody>
          <a:bodyPr wrap="square">
            <a:spAutoFit/>
          </a:bodyPr>
          <a:lstStyle/>
          <a:p>
            <a:r>
              <a:rPr lang="en-US" sz="2400" b="1" u="sng" dirty="0"/>
              <a:t>Database Design</a:t>
            </a:r>
            <a:r>
              <a:rPr lang="en-US" sz="2400" u="sng" dirty="0"/>
              <a:t> </a:t>
            </a: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28601"/>
            <a:ext cx="3352800" cy="461665"/>
          </a:xfrm>
          <a:prstGeom prst="rect">
            <a:avLst/>
          </a:prstGeom>
        </p:spPr>
        <p:txBody>
          <a:bodyPr wrap="square">
            <a:spAutoFit/>
          </a:bodyPr>
          <a:lstStyle/>
          <a:p>
            <a:r>
              <a:rPr lang="en-US" sz="2400" b="1" u="sng" dirty="0"/>
              <a:t>Use Case Reports </a:t>
            </a:r>
            <a:endParaRPr lang="en-US" sz="2400"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43000"/>
            <a:ext cx="5181600" cy="2590800"/>
          </a:xfrm>
          <a:prstGeom prst="rect">
            <a:avLst/>
          </a:prstGeom>
          <a:noFill/>
          <a:ln>
            <a:noFill/>
          </a:ln>
        </p:spPr>
      </p:pic>
      <p:graphicFrame>
        <p:nvGraphicFramePr>
          <p:cNvPr id="5" name="Object 4"/>
          <p:cNvGraphicFramePr>
            <a:graphicFrameLocks noChangeAspect="1"/>
          </p:cNvGraphicFramePr>
          <p:nvPr>
            <p:extLst>
              <p:ext uri="{D42A27DB-BD31-4B8C-83A1-F6EECF244321}">
                <p14:modId xmlns:p14="http://schemas.microsoft.com/office/powerpoint/2010/main" val="1972901600"/>
              </p:ext>
            </p:extLst>
          </p:nvPr>
        </p:nvGraphicFramePr>
        <p:xfrm>
          <a:off x="1210741" y="3733801"/>
          <a:ext cx="6477000" cy="3124200"/>
        </p:xfrm>
        <a:graphic>
          <a:graphicData uri="http://schemas.openxmlformats.org/presentationml/2006/ole">
            <mc:AlternateContent xmlns:mc="http://schemas.openxmlformats.org/markup-compatibility/2006">
              <mc:Choice xmlns:v="urn:schemas-microsoft-com:vml" Requires="v">
                <p:oleObj spid="_x0000_s1073" name="Document" r:id="rId4" imgW="6083300" imgH="3048000" progId="Word.Document.12">
                  <p:embed/>
                </p:oleObj>
              </mc:Choice>
              <mc:Fallback>
                <p:oleObj name="Document" r:id="rId4" imgW="6083300" imgH="3048000" progId="Word.Document.12">
                  <p:embed/>
                  <p:pic>
                    <p:nvPicPr>
                      <p:cNvPr id="0" name=""/>
                      <p:cNvPicPr/>
                      <p:nvPr/>
                    </p:nvPicPr>
                    <p:blipFill>
                      <a:blip r:embed="rId5"/>
                      <a:stretch>
                        <a:fillRect/>
                      </a:stretch>
                    </p:blipFill>
                    <p:spPr>
                      <a:xfrm>
                        <a:off x="1210741" y="3733801"/>
                        <a:ext cx="6477000" cy="3124200"/>
                      </a:xfrm>
                      <a:prstGeom prst="rect">
                        <a:avLst/>
                      </a:prstGeom>
                    </p:spPr>
                  </p:pic>
                </p:oleObj>
              </mc:Fallback>
            </mc:AlternateContent>
          </a:graphicData>
        </a:graphic>
      </p:graphicFrame>
      <p:sp>
        <p:nvSpPr>
          <p:cNvPr id="8" name="Rectangle 7"/>
          <p:cNvSpPr/>
          <p:nvPr/>
        </p:nvSpPr>
        <p:spPr>
          <a:xfrm>
            <a:off x="1066800" y="762000"/>
            <a:ext cx="2955218" cy="369332"/>
          </a:xfrm>
          <a:prstGeom prst="rect">
            <a:avLst/>
          </a:prstGeom>
        </p:spPr>
        <p:txBody>
          <a:bodyPr wrap="none">
            <a:spAutoFit/>
          </a:bodyPr>
          <a:lstStyle/>
          <a:p>
            <a:r>
              <a:rPr lang="en-US" b="1" dirty="0"/>
              <a:t>Student Use Case Report</a:t>
            </a:r>
            <a:r>
              <a:rPr lang="en-US" dirty="0"/>
              <a:t> </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152400"/>
            <a:ext cx="4033526" cy="461665"/>
          </a:xfrm>
          <a:prstGeom prst="rect">
            <a:avLst/>
          </a:prstGeom>
        </p:spPr>
        <p:txBody>
          <a:bodyPr wrap="none">
            <a:spAutoFit/>
          </a:bodyPr>
          <a:lstStyle/>
          <a:p>
            <a:r>
              <a:rPr lang="en-US" sz="2400" b="1" u="sng" dirty="0"/>
              <a:t>Learners Use Case Report</a:t>
            </a:r>
            <a:r>
              <a:rPr lang="en-US" sz="2400" u="sng" dirty="0"/>
              <a:t> </a:t>
            </a: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990600" y="762001"/>
            <a:ext cx="7620000" cy="53339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37669601"/>
              </p:ext>
            </p:extLst>
          </p:nvPr>
        </p:nvGraphicFramePr>
        <p:xfrm>
          <a:off x="990600" y="457200"/>
          <a:ext cx="8160077" cy="5638800"/>
        </p:xfrm>
        <a:graphic>
          <a:graphicData uri="http://schemas.openxmlformats.org/presentationml/2006/ole">
            <mc:AlternateContent xmlns:mc="http://schemas.openxmlformats.org/markup-compatibility/2006">
              <mc:Choice xmlns:v="urn:schemas-microsoft-com:vml" Requires="v">
                <p:oleObj spid="_x0000_s2089" name="Document" r:id="rId3" imgW="6083300" imgH="4203700" progId="Word.Document.12">
                  <p:embed/>
                </p:oleObj>
              </mc:Choice>
              <mc:Fallback>
                <p:oleObj name="Document" r:id="rId3" imgW="6083300" imgH="4203700" progId="Word.Document.12">
                  <p:embed/>
                  <p:pic>
                    <p:nvPicPr>
                      <p:cNvPr id="0" name=""/>
                      <p:cNvPicPr/>
                      <p:nvPr/>
                    </p:nvPicPr>
                    <p:blipFill>
                      <a:blip r:embed="rId4"/>
                      <a:stretch>
                        <a:fillRect/>
                      </a:stretch>
                    </p:blipFill>
                    <p:spPr>
                      <a:xfrm>
                        <a:off x="990600" y="457200"/>
                        <a:ext cx="8160077" cy="5638800"/>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8588"/>
            <a:ext cx="7772400" cy="708025"/>
          </a:xfrm>
        </p:spPr>
        <p:txBody>
          <a:bodyPr/>
          <a:lstStyle/>
          <a:p>
            <a:pPr algn="ctr" eaLnBrk="1" fontAlgn="auto" hangingPunct="1">
              <a:spcAft>
                <a:spcPts val="0"/>
              </a:spcAft>
              <a:defRPr/>
            </a:pPr>
            <a:r>
              <a:rPr lang="en-IN" sz="2800" b="1" u="sng" dirty="0" smtClean="0">
                <a:solidFill>
                  <a:srgbClr val="4F271C"/>
                </a:solidFill>
                <a:ea typeface="+mn-ea"/>
                <a:cs typeface="Arial" charset="0"/>
              </a:rPr>
              <a:t>Table of Contents</a:t>
            </a:r>
            <a:endParaRPr lang="en-IN" sz="2800" b="1" u="sng" dirty="0">
              <a:solidFill>
                <a:srgbClr val="4F271C"/>
              </a:solidFill>
              <a:ea typeface="+mn-ea"/>
              <a:cs typeface="Arial" charset="0"/>
            </a:endParaRPr>
          </a:p>
        </p:txBody>
      </p:sp>
      <p:sp>
        <p:nvSpPr>
          <p:cNvPr id="3" name="Subtitle 2"/>
          <p:cNvSpPr>
            <a:spLocks noGrp="1"/>
          </p:cNvSpPr>
          <p:nvPr>
            <p:ph type="subTitle" idx="1"/>
          </p:nvPr>
        </p:nvSpPr>
        <p:spPr>
          <a:xfrm>
            <a:off x="457200" y="990600"/>
            <a:ext cx="7924800" cy="5638800"/>
          </a:xfrm>
        </p:spPr>
        <p:txBody>
          <a:bodyPr>
            <a:normAutofit/>
          </a:bodyPr>
          <a:lstStyle/>
          <a:p>
            <a:pPr algn="ctr" eaLnBrk="1" fontAlgn="auto" hangingPunct="1">
              <a:spcAft>
                <a:spcPts val="0"/>
              </a:spcAft>
              <a:buFont typeface="Wingdings 2"/>
              <a:buNone/>
              <a:defRPr/>
            </a:pPr>
            <a:endParaRPr lang="en-IN" b="1" u="sng" dirty="0" smtClean="0">
              <a:solidFill>
                <a:schemeClr val="tx1"/>
              </a:solidFill>
            </a:endParaRPr>
          </a:p>
          <a:p>
            <a:pPr marL="0" algn="just" eaLnBrk="1" fontAlgn="auto" hangingPunct="1">
              <a:spcAft>
                <a:spcPts val="0"/>
              </a:spcAft>
              <a:defRPr/>
            </a:pPr>
            <a:r>
              <a:rPr lang="en-IN" dirty="0" smtClean="0">
                <a:solidFill>
                  <a:schemeClr val="tx1"/>
                </a:solidFill>
              </a:rPr>
              <a:t>	</a:t>
            </a:r>
            <a:r>
              <a:rPr lang="en-IN" sz="1600" dirty="0" smtClean="0">
                <a:solidFill>
                  <a:schemeClr val="tx1"/>
                </a:solidFill>
              </a:rPr>
              <a:t>INTRODUCTION.</a:t>
            </a:r>
            <a:r>
              <a:rPr lang="en-IN" sz="1600" dirty="0" smtClean="0">
                <a:solidFill>
                  <a:schemeClr val="tx1"/>
                </a:solidFill>
              </a:rPr>
              <a:t>.......................................................................................................</a:t>
            </a:r>
            <a:r>
              <a:rPr lang="en-IN" sz="1600" dirty="0" smtClean="0">
                <a:solidFill>
                  <a:schemeClr val="tx1"/>
                </a:solidFill>
              </a:rPr>
              <a:t>..  </a:t>
            </a:r>
            <a:r>
              <a:rPr lang="en-IN" sz="1600" dirty="0" smtClean="0">
                <a:solidFill>
                  <a:schemeClr val="tx1"/>
                </a:solidFill>
              </a:rPr>
              <a:t>3</a:t>
            </a:r>
          </a:p>
          <a:p>
            <a:pPr marL="0" algn="just" eaLnBrk="1" fontAlgn="auto" hangingPunct="1">
              <a:spcAft>
                <a:spcPts val="0"/>
              </a:spcAft>
              <a:defRPr/>
            </a:pPr>
            <a:r>
              <a:rPr lang="en-IN" sz="1600" dirty="0">
                <a:solidFill>
                  <a:schemeClr val="tx1"/>
                </a:solidFill>
              </a:rPr>
              <a:t>	</a:t>
            </a:r>
            <a:r>
              <a:rPr lang="en-IN" sz="1600" dirty="0" smtClean="0">
                <a:solidFill>
                  <a:schemeClr val="tx1"/>
                </a:solidFill>
              </a:rPr>
              <a:t>PURPOSE.</a:t>
            </a:r>
            <a:r>
              <a:rPr lang="en-IN" sz="1600" dirty="0" smtClean="0">
                <a:solidFill>
                  <a:schemeClr val="tx1"/>
                </a:solidFill>
              </a:rPr>
              <a:t>....................................................................................................................</a:t>
            </a:r>
            <a:r>
              <a:rPr lang="en-IN" sz="1600" dirty="0" smtClean="0">
                <a:solidFill>
                  <a:schemeClr val="tx1"/>
                </a:solidFill>
              </a:rPr>
              <a:t>.......5</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SCOPE...</a:t>
            </a:r>
            <a:r>
              <a:rPr lang="en-IN" sz="1600" dirty="0" smtClean="0">
                <a:solidFill>
                  <a:schemeClr val="tx1"/>
                </a:solidFill>
              </a:rPr>
              <a:t>........................................................................................................</a:t>
            </a:r>
            <a:r>
              <a:rPr lang="en-IN" sz="1600" dirty="0" smtClean="0">
                <a:solidFill>
                  <a:schemeClr val="tx1"/>
                </a:solidFill>
              </a:rPr>
              <a:t>..................... 6</a:t>
            </a:r>
            <a:endParaRPr lang="en-IN" sz="1600" dirty="0" smtClean="0">
              <a:solidFill>
                <a:schemeClr val="tx1"/>
              </a:solidFill>
            </a:endParaRPr>
          </a:p>
          <a:p>
            <a:r>
              <a:rPr lang="en-IN" sz="1600" dirty="0" smtClean="0">
                <a:solidFill>
                  <a:schemeClr val="tx1"/>
                </a:solidFill>
              </a:rPr>
              <a:t>	</a:t>
            </a:r>
            <a:r>
              <a:rPr lang="en-IN" sz="1600" dirty="0" smtClean="0">
                <a:solidFill>
                  <a:schemeClr val="tx1"/>
                </a:solidFill>
              </a:rPr>
              <a:t>TOOLS AND TECHOLOGIES TO BE USED .</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 7</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VERSION CONTROL SYSTEM.</a:t>
            </a:r>
            <a:r>
              <a:rPr lang="en-IN" sz="1600" dirty="0" smtClean="0">
                <a:solidFill>
                  <a:schemeClr val="tx1"/>
                </a:solidFill>
              </a:rPr>
              <a:t>.................................................................................. </a:t>
            </a:r>
            <a:r>
              <a:rPr lang="en-IN" sz="1600" dirty="0">
                <a:solidFill>
                  <a:schemeClr val="tx1"/>
                </a:solidFill>
              </a:rPr>
              <a:t>9</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PROJECT ARCHITECTURE.</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 </a:t>
            </a:r>
            <a:r>
              <a:rPr lang="en-IN" sz="1600" dirty="0" smtClean="0">
                <a:solidFill>
                  <a:schemeClr val="tx1"/>
                </a:solidFill>
              </a:rPr>
              <a:t>10</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SOFTWARE INTERFACE...........................</a:t>
            </a:r>
            <a:r>
              <a:rPr lang="en-IN" sz="1600" dirty="0">
                <a:solidFill>
                  <a:schemeClr val="tx1"/>
                </a:solidFill>
              </a:rPr>
              <a:t>..........</a:t>
            </a:r>
            <a:r>
              <a:rPr lang="en-IN" sz="1600" dirty="0" smtClean="0">
                <a:solidFill>
                  <a:schemeClr val="tx1"/>
                </a:solidFill>
              </a:rPr>
              <a:t>......</a:t>
            </a:r>
            <a:r>
              <a:rPr lang="en-IN" sz="1600" dirty="0">
                <a:solidFill>
                  <a:schemeClr val="tx1"/>
                </a:solidFill>
              </a:rPr>
              <a:t>..........</a:t>
            </a:r>
            <a:r>
              <a:rPr lang="en-IN" sz="1600" dirty="0" smtClean="0">
                <a:solidFill>
                  <a:schemeClr val="tx1"/>
                </a:solidFill>
              </a:rPr>
              <a:t>..</a:t>
            </a:r>
            <a:r>
              <a:rPr lang="en-IN" sz="1600" dirty="0">
                <a:solidFill>
                  <a:schemeClr val="tx1"/>
                </a:solidFill>
              </a:rPr>
              <a:t>..........</a:t>
            </a:r>
            <a:r>
              <a:rPr lang="en-IN" sz="1600" dirty="0" smtClean="0">
                <a:solidFill>
                  <a:schemeClr val="tx1"/>
                </a:solidFill>
              </a:rPr>
              <a:t>..</a:t>
            </a:r>
            <a:r>
              <a:rPr lang="en-IN" sz="1600" dirty="0">
                <a:solidFill>
                  <a:schemeClr val="tx1"/>
                </a:solidFill>
              </a:rPr>
              <a:t>.........</a:t>
            </a:r>
            <a:r>
              <a:rPr lang="en-IN" sz="1600" dirty="0" smtClean="0">
                <a:solidFill>
                  <a:schemeClr val="tx1"/>
                </a:solidFill>
              </a:rPr>
              <a:t>................. 12</a:t>
            </a:r>
          </a:p>
          <a:p>
            <a:pPr marL="0" algn="just" eaLnBrk="1" fontAlgn="auto" hangingPunct="1">
              <a:spcAft>
                <a:spcPts val="0"/>
              </a:spcAft>
              <a:defRPr/>
            </a:pPr>
            <a:r>
              <a:rPr lang="en-IN" sz="1600" dirty="0">
                <a:solidFill>
                  <a:schemeClr val="tx1"/>
                </a:solidFill>
              </a:rPr>
              <a:t>	</a:t>
            </a:r>
            <a:r>
              <a:rPr lang="en-IN" sz="1600" dirty="0" smtClean="0">
                <a:solidFill>
                  <a:schemeClr val="tx1"/>
                </a:solidFill>
              </a:rPr>
              <a:t>COMMUNICATION INTERFACE/CONSTRAIN..</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 </a:t>
            </a:r>
            <a:r>
              <a:rPr lang="en-IN" sz="1600" dirty="0" smtClean="0">
                <a:solidFill>
                  <a:schemeClr val="tx1"/>
                </a:solidFill>
              </a:rPr>
              <a:t>13</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ER DIAGRAM.</a:t>
            </a:r>
            <a:r>
              <a:rPr lang="en-IN" sz="1600" dirty="0" smtClean="0">
                <a:solidFill>
                  <a:schemeClr val="tx1"/>
                </a:solidFill>
              </a:rPr>
              <a:t>........................................................................................</a:t>
            </a:r>
            <a:r>
              <a:rPr lang="en-IN" sz="1600" dirty="0" smtClean="0">
                <a:solidFill>
                  <a:schemeClr val="tx1"/>
                </a:solidFill>
              </a:rPr>
              <a:t>.....</a:t>
            </a:r>
            <a:r>
              <a:rPr lang="en-IN" sz="1600" dirty="0" smtClean="0">
                <a:solidFill>
                  <a:schemeClr val="tx1"/>
                </a:solidFill>
              </a:rPr>
              <a:t>................... </a:t>
            </a:r>
            <a:r>
              <a:rPr lang="en-IN" sz="1600" dirty="0" smtClean="0">
                <a:solidFill>
                  <a:schemeClr val="tx1"/>
                </a:solidFill>
              </a:rPr>
              <a:t>14</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USECASE MODEL SURVEY....</a:t>
            </a:r>
            <a:r>
              <a:rPr lang="en-IN" sz="1600" dirty="0" smtClean="0">
                <a:solidFill>
                  <a:schemeClr val="tx1"/>
                </a:solidFill>
              </a:rPr>
              <a:t>....................................................................................</a:t>
            </a:r>
            <a:r>
              <a:rPr lang="en-IN" sz="1600" dirty="0" smtClean="0">
                <a:solidFill>
                  <a:schemeClr val="tx1"/>
                </a:solidFill>
              </a:rPr>
              <a:t>.15</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DATABASE DESIGN.</a:t>
            </a:r>
            <a:r>
              <a:rPr lang="en-IN" sz="1600" dirty="0" smtClean="0">
                <a:solidFill>
                  <a:schemeClr val="tx1"/>
                </a:solidFill>
              </a:rPr>
              <a:t>....................................................................................................</a:t>
            </a:r>
            <a:r>
              <a:rPr lang="en-IN" sz="1600" dirty="0" smtClean="0">
                <a:solidFill>
                  <a:schemeClr val="tx1"/>
                </a:solidFill>
              </a:rPr>
              <a:t>.16</a:t>
            </a:r>
            <a:endParaRPr lang="en-IN" sz="1600" dirty="0" smtClean="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smtClean="0">
                <a:solidFill>
                  <a:schemeClr val="tx1"/>
                </a:solidFill>
              </a:rPr>
              <a:t>USECASE REPORTS.</a:t>
            </a:r>
            <a:r>
              <a:rPr lang="en-IN" sz="1600" dirty="0">
                <a:solidFill>
                  <a:schemeClr val="tx1"/>
                </a:solidFill>
              </a:rPr>
              <a:t>.....................................................................................................</a:t>
            </a:r>
            <a:r>
              <a:rPr lang="en-IN" sz="1600" dirty="0" smtClean="0">
                <a:solidFill>
                  <a:schemeClr val="tx1"/>
                </a:solidFill>
              </a:rPr>
              <a:t>17</a:t>
            </a:r>
            <a:endParaRPr lang="en-IN" sz="1600" dirty="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a:solidFill>
                  <a:schemeClr val="tx1"/>
                </a:solidFill>
              </a:rPr>
              <a:t>ACTIVITY </a:t>
            </a:r>
            <a:r>
              <a:rPr lang="en-IN" sz="1600" dirty="0" smtClean="0">
                <a:solidFill>
                  <a:schemeClr val="tx1"/>
                </a:solidFill>
              </a:rPr>
              <a:t>DIAGRAMS.</a:t>
            </a:r>
            <a:r>
              <a:rPr lang="en-IN" sz="1600" dirty="0">
                <a:solidFill>
                  <a:schemeClr val="tx1"/>
                </a:solidFill>
              </a:rPr>
              <a:t>..................................</a:t>
            </a:r>
            <a:r>
              <a:rPr lang="en-IN" sz="1600" dirty="0" smtClean="0">
                <a:solidFill>
                  <a:schemeClr val="tx1"/>
                </a:solidFill>
              </a:rPr>
              <a:t>.</a:t>
            </a:r>
            <a:r>
              <a:rPr lang="en-IN" sz="1600" dirty="0">
                <a:solidFill>
                  <a:schemeClr val="tx1"/>
                </a:solidFill>
              </a:rPr>
              <a:t>.</a:t>
            </a:r>
            <a:r>
              <a:rPr lang="en-IN" sz="1600" dirty="0" smtClean="0">
                <a:solidFill>
                  <a:schemeClr val="tx1"/>
                </a:solidFill>
              </a:rPr>
              <a:t>.</a:t>
            </a:r>
            <a:r>
              <a:rPr lang="en-IN" sz="1600" dirty="0">
                <a:solidFill>
                  <a:schemeClr val="tx1"/>
                </a:solidFill>
              </a:rPr>
              <a:t>.......................................................</a:t>
            </a:r>
            <a:r>
              <a:rPr lang="en-IN" sz="1600" dirty="0" smtClean="0">
                <a:solidFill>
                  <a:schemeClr val="tx1"/>
                </a:solidFill>
              </a:rPr>
              <a:t>.....22</a:t>
            </a:r>
            <a:endParaRPr lang="en-IN" sz="1600" dirty="0">
              <a:solidFill>
                <a:schemeClr val="tx1"/>
              </a:solidFill>
            </a:endParaRPr>
          </a:p>
          <a:p>
            <a:pPr marL="0" algn="just" eaLnBrk="1" fontAlgn="auto" hangingPunct="1">
              <a:spcAft>
                <a:spcPts val="0"/>
              </a:spcAft>
              <a:defRPr/>
            </a:pPr>
            <a:r>
              <a:rPr lang="en-IN" sz="1600" dirty="0" smtClean="0">
                <a:solidFill>
                  <a:schemeClr val="tx1"/>
                </a:solidFill>
              </a:rPr>
              <a:t>	</a:t>
            </a:r>
            <a:r>
              <a:rPr lang="en-IN" sz="1600" dirty="0">
                <a:solidFill>
                  <a:schemeClr val="tx1"/>
                </a:solidFill>
              </a:rPr>
              <a:t>SEQUENCE DIAGRAM................................................................................................</a:t>
            </a:r>
            <a:r>
              <a:rPr lang="en-IN" sz="1600" dirty="0" smtClean="0">
                <a:solidFill>
                  <a:schemeClr val="tx1"/>
                </a:solidFill>
              </a:rPr>
              <a:t>.23</a:t>
            </a:r>
            <a:endParaRPr lang="en-IN" sz="1600" dirty="0">
              <a:solidFill>
                <a:schemeClr val="tx1"/>
              </a:solidFill>
            </a:endParaRPr>
          </a:p>
          <a:p>
            <a:pPr marL="0" algn="just" eaLnBrk="1" fontAlgn="auto" hangingPunct="1">
              <a:spcAft>
                <a:spcPts val="0"/>
              </a:spcAft>
              <a:defRPr/>
            </a:pPr>
            <a:r>
              <a:rPr lang="en-IN" sz="1600" dirty="0">
                <a:solidFill>
                  <a:schemeClr val="tx1"/>
                </a:solidFill>
              </a:rPr>
              <a:t>	</a:t>
            </a:r>
            <a:r>
              <a:rPr lang="en-IN" sz="1600" dirty="0" smtClean="0">
                <a:solidFill>
                  <a:schemeClr val="tx1"/>
                </a:solidFill>
              </a:rPr>
              <a:t>REFERENCES </a:t>
            </a:r>
            <a:r>
              <a:rPr lang="en-IN" sz="1600" dirty="0" smtClean="0">
                <a:solidFill>
                  <a:schemeClr val="tx1"/>
                </a:solidFill>
              </a:rPr>
              <a:t>.............................................................................................................</a:t>
            </a:r>
            <a:r>
              <a:rPr lang="en-IN" sz="1600" dirty="0" smtClean="0">
                <a:solidFill>
                  <a:schemeClr val="tx1"/>
                </a:solidFill>
              </a:rPr>
              <a:t>.... </a:t>
            </a:r>
            <a:r>
              <a:rPr lang="en-IN" sz="1600" dirty="0" smtClean="0">
                <a:solidFill>
                  <a:schemeClr val="tx1"/>
                </a:solidFill>
              </a:rPr>
              <a:t>27</a:t>
            </a:r>
            <a:endParaRPr lang="en-IN" sz="1600" dirty="0" smtClean="0">
              <a:solidFill>
                <a:schemeClr val="tx1"/>
              </a:solidFill>
            </a:endParaRPr>
          </a:p>
          <a:p>
            <a:pPr algn="just" eaLnBrk="1" fontAlgn="auto" hangingPunct="1">
              <a:spcAft>
                <a:spcPts val="0"/>
              </a:spcAft>
              <a:buFont typeface="Wingdings 2"/>
              <a:buNone/>
              <a:defRPr/>
            </a:pPr>
            <a:endParaRPr lang="en-IN" dirty="0" smtClean="0">
              <a:solidFill>
                <a:schemeClr val="tx1"/>
              </a:solidFill>
            </a:endParaRPr>
          </a:p>
          <a:p>
            <a:pPr marL="514350" indent="-514350" algn="just" eaLnBrk="1" fontAlgn="auto" hangingPunct="1">
              <a:spcAft>
                <a:spcPts val="0"/>
              </a:spcAft>
              <a:buFont typeface="Wingdings 2"/>
              <a:buAutoNum type="arabicPeriod"/>
              <a:defRPr/>
            </a:pPr>
            <a:endParaRPr lang="en-IN" dirty="0" smtClean="0">
              <a:solidFill>
                <a:schemeClr val="tx1"/>
              </a:solidFill>
            </a:endParaRPr>
          </a:p>
          <a:p>
            <a:pPr marL="514350" indent="-514350" algn="just" eaLnBrk="1" fontAlgn="auto" hangingPunct="1">
              <a:spcAft>
                <a:spcPts val="0"/>
              </a:spcAft>
              <a:buFont typeface="Wingdings 2"/>
              <a:buAutoNum type="arabicPeriod"/>
              <a:defRPr/>
            </a:pPr>
            <a:endParaRPr lang="en-IN" dirty="0" smtClean="0">
              <a:solidFill>
                <a:schemeClr val="tx1"/>
              </a:solidFill>
            </a:endParaRPr>
          </a:p>
          <a:p>
            <a:pPr marL="514350" indent="-514350" algn="just" eaLnBrk="1" fontAlgn="auto" hangingPunct="1">
              <a:spcAft>
                <a:spcPts val="0"/>
              </a:spcAft>
              <a:buFont typeface="Wingdings 2"/>
              <a:buAutoNum type="arabicPeriod"/>
              <a:defRPr/>
            </a:pPr>
            <a:endParaRPr lang="en-IN"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 name="Rectangle 4"/>
          <p:cNvSpPr/>
          <p:nvPr/>
        </p:nvSpPr>
        <p:spPr>
          <a:xfrm>
            <a:off x="1066800" y="228600"/>
            <a:ext cx="2506515" cy="369332"/>
          </a:xfrm>
          <a:prstGeom prst="rect">
            <a:avLst/>
          </a:prstGeom>
        </p:spPr>
        <p:txBody>
          <a:bodyPr wrap="none">
            <a:spAutoFit/>
          </a:bodyPr>
          <a:lstStyle/>
          <a:p>
            <a:r>
              <a:rPr lang="en-US" b="1" u="sng" dirty="0"/>
              <a:t>Admin Use Case Rep</a:t>
            </a:r>
            <a:r>
              <a:rPr lang="en-US" u="sng" dirty="0"/>
              <a:t> </a:t>
            </a:r>
          </a:p>
        </p:txBody>
      </p:sp>
      <p:pic>
        <p:nvPicPr>
          <p:cNvPr id="16" name="Picture 15"/>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62000"/>
            <a:ext cx="6629400" cy="2971800"/>
          </a:xfrm>
          <a:prstGeom prst="rect">
            <a:avLst/>
          </a:prstGeom>
          <a:noFill/>
          <a:ln>
            <a:noFill/>
          </a:ln>
        </p:spPr>
      </p:pic>
      <p:graphicFrame>
        <p:nvGraphicFramePr>
          <p:cNvPr id="7" name="Object 6"/>
          <p:cNvGraphicFramePr>
            <a:graphicFrameLocks noChangeAspect="1"/>
          </p:cNvGraphicFramePr>
          <p:nvPr>
            <p:extLst>
              <p:ext uri="{D42A27DB-BD31-4B8C-83A1-F6EECF244321}">
                <p14:modId xmlns:p14="http://schemas.microsoft.com/office/powerpoint/2010/main" val="1123062992"/>
              </p:ext>
            </p:extLst>
          </p:nvPr>
        </p:nvGraphicFramePr>
        <p:xfrm>
          <a:off x="977232" y="3810000"/>
          <a:ext cx="8014368" cy="3048000"/>
        </p:xfrm>
        <a:graphic>
          <a:graphicData uri="http://schemas.openxmlformats.org/presentationml/2006/ole">
            <mc:AlternateContent xmlns:mc="http://schemas.openxmlformats.org/markup-compatibility/2006">
              <mc:Choice xmlns:v="urn:schemas-microsoft-com:vml" Requires="v">
                <p:oleObj spid="_x0000_s3110" name="Document" r:id="rId5" imgW="6083300" imgH="4279900" progId="Word.Document.12">
                  <p:embed/>
                </p:oleObj>
              </mc:Choice>
              <mc:Fallback>
                <p:oleObj name="Document" r:id="rId5" imgW="6083300" imgH="4279900" progId="Word.Document.12">
                  <p:embed/>
                  <p:pic>
                    <p:nvPicPr>
                      <p:cNvPr id="0" name=""/>
                      <p:cNvPicPr/>
                      <p:nvPr/>
                    </p:nvPicPr>
                    <p:blipFill>
                      <a:blip r:embed="rId6"/>
                      <a:stretch>
                        <a:fillRect/>
                      </a:stretch>
                    </p:blipFill>
                    <p:spPr>
                      <a:xfrm>
                        <a:off x="977232" y="3810000"/>
                        <a:ext cx="8014368" cy="30480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0600" y="0"/>
            <a:ext cx="7924800" cy="6553200"/>
          </a:xfrm>
        </p:spPr>
        <p:txBody>
          <a:bodyPr>
            <a:normAutofit fontScale="92500"/>
          </a:bodyPr>
          <a:lstStyle/>
          <a:p>
            <a:r>
              <a:rPr lang="en-US" sz="3200" b="1" u="sng" dirty="0"/>
              <a:t>User Registration Activity </a:t>
            </a:r>
            <a:endParaRPr lang="en-US" sz="3200" dirty="0"/>
          </a:p>
          <a:p>
            <a:pPr algn="just"/>
            <a:r>
              <a:rPr lang="en-US" sz="3200" dirty="0" smtClean="0"/>
              <a:t>Initially </a:t>
            </a:r>
            <a:r>
              <a:rPr lang="en-US" sz="3200" dirty="0"/>
              <a:t>User is required to fill all mandatory fields in Registration Form. Once Students/Course learners.  When the users click submit button, the user name is verified.  If the username is already exists, and then the user is again need to fill with new one. If the username validation is passed then password will be checked and finally check for all mandatory fields are filled or not. If the mandatory fields are left blank and filled in correct then the user will be informed to enter the correct values. Once all these verifications are succeeded, then the registration is process is completed. </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72"/>
          <p:cNvSpPr txBox="1"/>
          <p:nvPr/>
        </p:nvSpPr>
        <p:spPr>
          <a:xfrm>
            <a:off x="609600" y="0"/>
            <a:ext cx="5257800" cy="3810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800" u="sng" dirty="0" smtClean="0">
                <a:effectLst/>
                <a:ea typeface="Calibri"/>
                <a:cs typeface="Times New Roman"/>
              </a:rPr>
              <a:t>Student  </a:t>
            </a:r>
            <a:r>
              <a:rPr lang="en-US" sz="2800" u="sng" dirty="0">
                <a:effectLst/>
                <a:ea typeface="Calibri"/>
                <a:cs typeface="Times New Roman"/>
              </a:rPr>
              <a:t>Registration Activity</a:t>
            </a:r>
          </a:p>
          <a:p>
            <a:pPr marL="0" marR="0" algn="ctr">
              <a:lnSpc>
                <a:spcPct val="107000"/>
              </a:lnSpc>
              <a:spcBef>
                <a:spcPts val="0"/>
              </a:spcBef>
              <a:spcAft>
                <a:spcPts val="800"/>
              </a:spcAft>
            </a:pPr>
            <a:r>
              <a:rPr lang="en-US" sz="2800" dirty="0">
                <a:effectLst/>
                <a:ea typeface="Calibri"/>
                <a:cs typeface="Times New Roman"/>
              </a:rPr>
              <a:t> </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066800" y="499532"/>
            <a:ext cx="7391400" cy="2971799"/>
          </a:xfrm>
          <a:prstGeom prst="rect">
            <a:avLst/>
          </a:prstGeom>
        </p:spPr>
      </p:pic>
      <p:sp>
        <p:nvSpPr>
          <p:cNvPr id="8" name="Text Box 476"/>
          <p:cNvSpPr txBox="1"/>
          <p:nvPr/>
        </p:nvSpPr>
        <p:spPr>
          <a:xfrm>
            <a:off x="381000" y="3276600"/>
            <a:ext cx="6096000" cy="381000"/>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2400" u="sng" dirty="0" smtClean="0">
                <a:effectLst/>
                <a:ea typeface="Calibri"/>
                <a:cs typeface="Times New Roman"/>
              </a:rPr>
              <a:t>Course </a:t>
            </a:r>
            <a:r>
              <a:rPr lang="en-US" sz="2400" u="sng" dirty="0">
                <a:effectLst/>
                <a:ea typeface="Calibri"/>
                <a:cs typeface="Times New Roman"/>
              </a:rPr>
              <a:t>Learners  Registration Activity</a:t>
            </a:r>
          </a:p>
          <a:p>
            <a:pPr marL="0" marR="0">
              <a:lnSpc>
                <a:spcPct val="107000"/>
              </a:lnSpc>
              <a:spcBef>
                <a:spcPts val="0"/>
              </a:spcBef>
              <a:spcAft>
                <a:spcPts val="800"/>
              </a:spcAft>
            </a:pPr>
            <a:endParaRPr lang="en-US" sz="2400" u="sng" dirty="0">
              <a:effectLst/>
              <a:ea typeface="Calibri"/>
              <a:cs typeface="Times New Roman"/>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143000" y="4114800"/>
            <a:ext cx="7010400" cy="2362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614319574"/>
              </p:ext>
            </p:extLst>
          </p:nvPr>
        </p:nvGraphicFramePr>
        <p:xfrm>
          <a:off x="1333500" y="387350"/>
          <a:ext cx="6477000" cy="6083300"/>
        </p:xfrm>
        <a:graphic>
          <a:graphicData uri="http://schemas.openxmlformats.org/presentationml/2006/ole">
            <mc:AlternateContent xmlns:mc="http://schemas.openxmlformats.org/markup-compatibility/2006">
              <mc:Choice xmlns:v="urn:schemas-microsoft-com:vml" Requires="v">
                <p:oleObj spid="_x0000_s4124" name="Document" r:id="rId4" imgW="6477000" imgH="6083300" progId="Word.Document.12">
                  <p:embed/>
                </p:oleObj>
              </mc:Choice>
              <mc:Fallback>
                <p:oleObj name="Document" r:id="rId4" imgW="6477000" imgH="6083300" progId="Word.Document.12">
                  <p:embed/>
                  <p:pic>
                    <p:nvPicPr>
                      <p:cNvPr id="0" name=""/>
                      <p:cNvPicPr/>
                      <p:nvPr/>
                    </p:nvPicPr>
                    <p:blipFill>
                      <a:blip r:embed="rId5"/>
                      <a:stretch>
                        <a:fillRect/>
                      </a:stretch>
                    </p:blipFill>
                    <p:spPr>
                      <a:xfrm>
                        <a:off x="1333500" y="387350"/>
                        <a:ext cx="6477000" cy="6083300"/>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139371272"/>
              </p:ext>
            </p:extLst>
          </p:nvPr>
        </p:nvGraphicFramePr>
        <p:xfrm>
          <a:off x="1066800" y="152400"/>
          <a:ext cx="7238999" cy="3352800"/>
        </p:xfrm>
        <a:graphic>
          <a:graphicData uri="http://schemas.openxmlformats.org/presentationml/2006/ole">
            <mc:AlternateContent xmlns:mc="http://schemas.openxmlformats.org/markup-compatibility/2006">
              <mc:Choice xmlns:v="urn:schemas-microsoft-com:vml" Requires="v">
                <p:oleObj spid="_x0000_s5172" name="Document" r:id="rId3" imgW="6057900" imgH="3683000" progId="Word.Document.12">
                  <p:embed/>
                </p:oleObj>
              </mc:Choice>
              <mc:Fallback>
                <p:oleObj name="Document" r:id="rId3" imgW="6057900" imgH="3683000" progId="Word.Document.12">
                  <p:embed/>
                  <p:pic>
                    <p:nvPicPr>
                      <p:cNvPr id="0" name=""/>
                      <p:cNvPicPr/>
                      <p:nvPr/>
                    </p:nvPicPr>
                    <p:blipFill>
                      <a:blip r:embed="rId4"/>
                      <a:stretch>
                        <a:fillRect/>
                      </a:stretch>
                    </p:blipFill>
                    <p:spPr>
                      <a:xfrm>
                        <a:off x="1066800" y="152400"/>
                        <a:ext cx="7238999" cy="3352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27862333"/>
              </p:ext>
            </p:extLst>
          </p:nvPr>
        </p:nvGraphicFramePr>
        <p:xfrm>
          <a:off x="1219200" y="3657600"/>
          <a:ext cx="6781800" cy="2919942"/>
        </p:xfrm>
        <a:graphic>
          <a:graphicData uri="http://schemas.openxmlformats.org/presentationml/2006/ole">
            <mc:AlternateContent xmlns:mc="http://schemas.openxmlformats.org/markup-compatibility/2006">
              <mc:Choice xmlns:v="urn:schemas-microsoft-com:vml" Requires="v">
                <p:oleObj spid="_x0000_s5173" name="Document" r:id="rId5" imgW="5943600" imgH="4051300" progId="Word.Document.12">
                  <p:embed/>
                </p:oleObj>
              </mc:Choice>
              <mc:Fallback>
                <p:oleObj name="Document" r:id="rId5" imgW="5943600" imgH="4051300" progId="Word.Document.12">
                  <p:embed/>
                  <p:pic>
                    <p:nvPicPr>
                      <p:cNvPr id="0" name=""/>
                      <p:cNvPicPr/>
                      <p:nvPr/>
                    </p:nvPicPr>
                    <p:blipFill>
                      <a:blip r:embed="rId6"/>
                      <a:stretch>
                        <a:fillRect/>
                      </a:stretch>
                    </p:blipFill>
                    <p:spPr>
                      <a:xfrm>
                        <a:off x="1219200" y="3657600"/>
                        <a:ext cx="6781800" cy="2919942"/>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7200"/>
            <a:ext cx="8001000" cy="2997197"/>
          </a:xfrm>
          <a:prstGeom prst="rect">
            <a:avLst/>
          </a:prstGeom>
          <a:noFill/>
          <a:ln>
            <a:noFill/>
          </a:ln>
        </p:spPr>
      </p:pic>
      <p:sp>
        <p:nvSpPr>
          <p:cNvPr id="6" name="Rectangle 5"/>
          <p:cNvSpPr/>
          <p:nvPr/>
        </p:nvSpPr>
        <p:spPr>
          <a:xfrm>
            <a:off x="990600" y="152401"/>
            <a:ext cx="6477000" cy="369332"/>
          </a:xfrm>
          <a:prstGeom prst="rect">
            <a:avLst/>
          </a:prstGeom>
        </p:spPr>
        <p:txBody>
          <a:bodyPr wrap="square">
            <a:spAutoFit/>
          </a:bodyPr>
          <a:lstStyle/>
          <a:p>
            <a:r>
              <a:rPr lang="en-US" b="1" dirty="0"/>
              <a:t>Student Search and Enter Skill Sets Sequence Diagram</a:t>
            </a:r>
            <a:r>
              <a:rPr lang="en-US" dirty="0"/>
              <a:t> </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886200"/>
            <a:ext cx="7848600" cy="2895600"/>
          </a:xfrm>
          <a:prstGeom prst="rect">
            <a:avLst/>
          </a:prstGeom>
          <a:noFill/>
          <a:ln>
            <a:noFill/>
          </a:ln>
        </p:spPr>
      </p:pic>
      <p:sp>
        <p:nvSpPr>
          <p:cNvPr id="8" name="Rectangle 7"/>
          <p:cNvSpPr/>
          <p:nvPr/>
        </p:nvSpPr>
        <p:spPr>
          <a:xfrm>
            <a:off x="1143000" y="3352800"/>
            <a:ext cx="6400800" cy="369332"/>
          </a:xfrm>
          <a:prstGeom prst="rect">
            <a:avLst/>
          </a:prstGeom>
        </p:spPr>
        <p:txBody>
          <a:bodyPr wrap="square">
            <a:spAutoFit/>
          </a:bodyPr>
          <a:lstStyle/>
          <a:p>
            <a:r>
              <a:rPr lang="en-US" b="1" dirty="0"/>
              <a:t>Learners Search and Course Registration Diagram</a:t>
            </a:r>
            <a:r>
              <a:rPr lang="en-US" dirty="0"/>
              <a:t> </a:t>
            </a:r>
          </a:p>
        </p:txBody>
      </p:sp>
    </p:spTree>
    <p:extLst>
      <p:ext uri="{BB962C8B-B14F-4D97-AF65-F5344CB8AC3E}">
        <p14:creationId xmlns:p14="http://schemas.microsoft.com/office/powerpoint/2010/main" val="31155315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7772400" cy="5638800"/>
          </a:xfrm>
          <a:prstGeom prst="rect">
            <a:avLst/>
          </a:prstGeom>
          <a:noFill/>
          <a:ln>
            <a:noFill/>
          </a:ln>
        </p:spPr>
      </p:pic>
      <p:sp>
        <p:nvSpPr>
          <p:cNvPr id="5" name="Rectangle 4"/>
          <p:cNvSpPr/>
          <p:nvPr/>
        </p:nvSpPr>
        <p:spPr>
          <a:xfrm>
            <a:off x="990600" y="25400"/>
            <a:ext cx="3301354" cy="369332"/>
          </a:xfrm>
          <a:prstGeom prst="rect">
            <a:avLst/>
          </a:prstGeom>
        </p:spPr>
        <p:txBody>
          <a:bodyPr wrap="none">
            <a:spAutoFit/>
          </a:bodyPr>
          <a:lstStyle/>
          <a:p>
            <a:r>
              <a:rPr lang="en-US" b="1" u="sng" dirty="0"/>
              <a:t>Admin Registration Diagram</a:t>
            </a:r>
            <a:r>
              <a:rPr lang="en-US" u="sng" dirty="0"/>
              <a:t> </a:t>
            </a:r>
          </a:p>
        </p:txBody>
      </p:sp>
    </p:spTree>
    <p:extLst>
      <p:ext uri="{BB962C8B-B14F-4D97-AF65-F5344CB8AC3E}">
        <p14:creationId xmlns:p14="http://schemas.microsoft.com/office/powerpoint/2010/main" val="17067124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66800" y="533400"/>
            <a:ext cx="7407275" cy="533400"/>
          </a:xfrm>
        </p:spPr>
        <p:txBody>
          <a:bodyPr/>
          <a:lstStyle/>
          <a:p>
            <a:pPr algn="ctr" eaLnBrk="1" hangingPunct="1">
              <a:defRPr/>
            </a:pPr>
            <a:r>
              <a:rPr lang="en-IN" sz="3000" b="1" u="sng" dirty="0" smtClean="0"/>
              <a:t>References</a:t>
            </a:r>
          </a:p>
        </p:txBody>
      </p:sp>
      <p:sp>
        <p:nvSpPr>
          <p:cNvPr id="43011" name="Rectangle 6"/>
          <p:cNvSpPr>
            <a:spLocks noChangeArrowheads="1"/>
          </p:cNvSpPr>
          <p:nvPr/>
        </p:nvSpPr>
        <p:spPr bwMode="auto">
          <a:xfrm>
            <a:off x="1066800" y="1524000"/>
            <a:ext cx="8077200" cy="84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sz="2800" b="1" u="sng" dirty="0" smtClean="0">
                <a:solidFill>
                  <a:srgbClr val="000000"/>
                </a:solidFill>
                <a:hlinkClick r:id="rId2"/>
              </a:rPr>
              <a:t>http</a:t>
            </a:r>
            <a:r>
              <a:rPr lang="en-US" sz="2800" b="1" u="sng" dirty="0">
                <a:solidFill>
                  <a:srgbClr val="000000"/>
                </a:solidFill>
                <a:hlinkClick r:id="rId2"/>
              </a:rPr>
              <a:t>://creately.com/</a:t>
            </a:r>
            <a:endParaRPr lang="en-US" sz="2800" dirty="0">
              <a:solidFill>
                <a:srgbClr val="000000"/>
              </a:solidFill>
            </a:endParaRPr>
          </a:p>
          <a:p>
            <a:pPr>
              <a:lnSpc>
                <a:spcPct val="150000"/>
              </a:lnSpc>
            </a:pPr>
            <a:r>
              <a:rPr lang="en-US" sz="2800" b="1" u="sng" dirty="0">
                <a:solidFill>
                  <a:srgbClr val="000000"/>
                </a:solidFill>
                <a:hlinkClick r:id="rId3"/>
              </a:rPr>
              <a:t>https://github.com/</a:t>
            </a:r>
            <a:endParaRPr lang="en-US" sz="2800" dirty="0">
              <a:solidFill>
                <a:srgbClr val="000000"/>
              </a:solidFill>
            </a:endParaRPr>
          </a:p>
          <a:p>
            <a:pPr>
              <a:lnSpc>
                <a:spcPct val="150000"/>
              </a:lnSpc>
            </a:pPr>
            <a:r>
              <a:rPr lang="en-US" sz="2800" b="1" u="sng" dirty="0">
                <a:solidFill>
                  <a:srgbClr val="000000"/>
                </a:solidFill>
                <a:hlinkClick r:id="rId4"/>
              </a:rPr>
              <a:t>http://www.agilemodeling.com/essays/umlDiagrams.htm</a:t>
            </a:r>
            <a:endParaRPr lang="en-US" sz="2800" dirty="0">
              <a:solidFill>
                <a:srgbClr val="000000"/>
              </a:solidFill>
            </a:endParaRPr>
          </a:p>
          <a:p>
            <a:pPr>
              <a:lnSpc>
                <a:spcPct val="150000"/>
              </a:lnSpc>
            </a:pPr>
            <a:r>
              <a:rPr lang="en-US" sz="2800" b="1" u="sng" dirty="0">
                <a:solidFill>
                  <a:srgbClr val="000000"/>
                </a:solidFill>
                <a:hlinkClick r:id="rId5"/>
              </a:rPr>
              <a:t>http://www.tutorialspoint.com/uml/index.htm</a:t>
            </a:r>
            <a:endParaRPr lang="en-US" sz="2800" dirty="0">
              <a:solidFill>
                <a:srgbClr val="000000"/>
              </a:solidFill>
            </a:endParaRPr>
          </a:p>
          <a:p>
            <a:pPr>
              <a:lnSpc>
                <a:spcPct val="150000"/>
              </a:lnSpc>
            </a:pPr>
            <a:r>
              <a:rPr lang="en-US" sz="2800" b="1" u="sng" dirty="0">
                <a:solidFill>
                  <a:srgbClr val="000000"/>
                </a:solidFill>
                <a:hlinkClick r:id="rId6"/>
              </a:rPr>
              <a:t>http://www.oracle.com/index.html</a:t>
            </a:r>
            <a:endParaRPr lang="en-US" sz="2800" dirty="0">
              <a:solidFill>
                <a:srgbClr val="000000"/>
              </a:solidFill>
            </a:endParaRPr>
          </a:p>
          <a:p>
            <a:r>
              <a:rPr lang="en-US" b="1" dirty="0">
                <a:solidFill>
                  <a:srgbClr val="000000"/>
                </a:solidFill>
              </a:rPr>
              <a:t> </a:t>
            </a:r>
            <a:endParaRPr lang="en-US" dirty="0">
              <a:solidFill>
                <a:srgbClr val="000000"/>
              </a:solidFill>
            </a:endParaRPr>
          </a:p>
          <a:p>
            <a:pPr>
              <a:buFont typeface="Arial" charset="0"/>
              <a:buChar char="•"/>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90600" y="1676400"/>
            <a:ext cx="7407275" cy="2209800"/>
          </a:xfrm>
        </p:spPr>
        <p:txBody>
          <a:bodyPr/>
          <a:lstStyle/>
          <a:p>
            <a:pPr algn="ctr" eaLnBrk="1" hangingPunct="1">
              <a:defRPr/>
            </a:pPr>
            <a:r>
              <a:rPr lang="en-IN" sz="7200" b="1" u="sng" dirty="0" smtClean="0"/>
              <a:t>Thank You </a:t>
            </a:r>
          </a:p>
          <a:p>
            <a:pPr algn="ctr" eaLnBrk="1" hangingPunct="1">
              <a:defRPr/>
            </a:pPr>
            <a:endParaRPr lang="en-IN" sz="3000" b="1" u="sng" dirty="0"/>
          </a:p>
          <a:p>
            <a:pPr algn="ctr" eaLnBrk="1" hangingPunct="1">
              <a:defRPr/>
            </a:pPr>
            <a:r>
              <a:rPr lang="en-IN" sz="3000" b="1" u="sng" dirty="0" smtClean="0"/>
              <a:t>Question</a:t>
            </a:r>
          </a:p>
          <a:p>
            <a:pPr algn="ctr" eaLnBrk="1" hangingPunct="1">
              <a:defRPr/>
            </a:pPr>
            <a:endParaRPr lang="en-IN" sz="3000" b="1" u="sng" dirty="0" smtClean="0"/>
          </a:p>
        </p:txBody>
      </p:sp>
    </p:spTree>
    <p:extLst>
      <p:ext uri="{BB962C8B-B14F-4D97-AF65-F5344CB8AC3E}">
        <p14:creationId xmlns:p14="http://schemas.microsoft.com/office/powerpoint/2010/main" val="4469368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90600" y="1676400"/>
            <a:ext cx="7407275" cy="2209800"/>
          </a:xfrm>
        </p:spPr>
        <p:txBody>
          <a:bodyPr/>
          <a:lstStyle/>
          <a:p>
            <a:pPr algn="ctr" eaLnBrk="1" hangingPunct="1">
              <a:defRPr/>
            </a:pPr>
            <a:endParaRPr lang="en-IN" sz="3000" b="1" u="sng" dirty="0"/>
          </a:p>
          <a:p>
            <a:pPr algn="ctr" eaLnBrk="1" hangingPunct="1">
              <a:defRPr/>
            </a:pPr>
            <a:r>
              <a:rPr lang="en-IN" sz="8000" b="1" u="sng" dirty="0" smtClean="0"/>
              <a:t>Questions</a:t>
            </a:r>
          </a:p>
          <a:p>
            <a:pPr algn="ctr" eaLnBrk="1" hangingPunct="1">
              <a:defRPr/>
            </a:pPr>
            <a:r>
              <a:rPr lang="en-IN" sz="8000" b="1" u="sng" dirty="0" smtClean="0"/>
              <a:t>?</a:t>
            </a:r>
          </a:p>
          <a:p>
            <a:pPr algn="ctr" eaLnBrk="1" hangingPunct="1">
              <a:defRPr/>
            </a:pPr>
            <a:endParaRPr lang="en-IN" sz="3000" b="1" u="sng" dirty="0" smtClean="0"/>
          </a:p>
        </p:txBody>
      </p:sp>
    </p:spTree>
    <p:extLst>
      <p:ext uri="{BB962C8B-B14F-4D97-AF65-F5344CB8AC3E}">
        <p14:creationId xmlns:p14="http://schemas.microsoft.com/office/powerpoint/2010/main" val="21313903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2" name="Rectangle 1"/>
          <p:cNvSpPr/>
          <p:nvPr/>
        </p:nvSpPr>
        <p:spPr>
          <a:xfrm>
            <a:off x="3105415" y="288925"/>
            <a:ext cx="3272901" cy="523220"/>
          </a:xfrm>
          <a:prstGeom prst="rect">
            <a:avLst/>
          </a:prstGeom>
        </p:spPr>
        <p:txBody>
          <a:bodyPr wrap="none">
            <a:spAutoFit/>
          </a:bodyPr>
          <a:lstStyle/>
          <a:p>
            <a:pPr algn="ctr" fontAlgn="auto">
              <a:spcAft>
                <a:spcPts val="0"/>
              </a:spcAft>
              <a:buFont typeface="Wingdings 2"/>
              <a:buNone/>
              <a:defRPr/>
            </a:pPr>
            <a:r>
              <a:rPr lang="en-IN" sz="2800" b="1" u="sng" dirty="0" smtClean="0">
                <a:solidFill>
                  <a:schemeClr val="tx2"/>
                </a:solidFill>
                <a:latin typeface="+mj-lt"/>
              </a:rPr>
              <a:t>INTRODUCTION</a:t>
            </a:r>
            <a:endParaRPr lang="en-IN" sz="2800" b="1" u="sng" dirty="0">
              <a:solidFill>
                <a:schemeClr val="tx2"/>
              </a:solidFill>
              <a:latin typeface="+mj-lt"/>
            </a:endParaRPr>
          </a:p>
        </p:txBody>
      </p:sp>
      <p:sp>
        <p:nvSpPr>
          <p:cNvPr id="7" name="Subtitle 2"/>
          <p:cNvSpPr txBox="1">
            <a:spLocks/>
          </p:cNvSpPr>
          <p:nvPr/>
        </p:nvSpPr>
        <p:spPr bwMode="auto">
          <a:xfrm>
            <a:off x="990600" y="1143000"/>
            <a:ext cx="7924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just"/>
            <a:r>
              <a:rPr lang="en-US" sz="3200" b="1" u="sng" dirty="0"/>
              <a:t>Methodology</a:t>
            </a:r>
            <a:r>
              <a:rPr lang="en-US" sz="3200" dirty="0"/>
              <a:t> </a:t>
            </a:r>
            <a:endParaRPr lang="en-US" sz="3200" b="1" u="sng" dirty="0" smtClean="0"/>
          </a:p>
          <a:p>
            <a:pPr algn="just"/>
            <a:r>
              <a:rPr lang="en-US" sz="3200" b="1" u="sng" dirty="0" smtClean="0"/>
              <a:t>RUP </a:t>
            </a:r>
            <a:r>
              <a:rPr lang="en-US" sz="3200" b="1" u="sng" dirty="0"/>
              <a:t>(Rational Unified Process)</a:t>
            </a:r>
            <a:endParaRPr lang="en-US" sz="3200" dirty="0"/>
          </a:p>
          <a:p>
            <a:pPr algn="just"/>
            <a:r>
              <a:rPr lang="en-US" sz="3200" dirty="0"/>
              <a:t>This project would practice Rational Unified Process (RUP), which is a software engineering process that provides disciplined approach towards project implementation. RUP provides guidelines for successful implementation of a project like </a:t>
            </a:r>
            <a:r>
              <a:rPr lang="en-US" sz="3200" b="1" dirty="0"/>
              <a:t>Iterative </a:t>
            </a:r>
            <a:r>
              <a:rPr lang="en-US" sz="3200" b="1" dirty="0" smtClean="0"/>
              <a:t>Development </a:t>
            </a:r>
            <a:r>
              <a:rPr lang="en-US" sz="3200" dirty="0"/>
              <a:t>which helps the software requirement specification (SRS) to evolve throughout the development cycle </a:t>
            </a:r>
            <a:r>
              <a:rPr lang="en-US" sz="3200" dirty="0" smtClean="0"/>
              <a:t> </a:t>
            </a:r>
            <a:endParaRPr lang="en-IN" sz="3200" dirty="0">
              <a:solidFill>
                <a:schemeClr val="tx1">
                  <a:lumMod val="75000"/>
                  <a:lumOff val="25000"/>
                </a:schemeClr>
              </a:solidFill>
            </a:endParaRPr>
          </a:p>
        </p:txBody>
      </p:sp>
    </p:spTree>
    <p:extLst>
      <p:ext uri="{BB962C8B-B14F-4D97-AF65-F5344CB8AC3E}">
        <p14:creationId xmlns:p14="http://schemas.microsoft.com/office/powerpoint/2010/main" val="42729515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352800"/>
            <a:ext cx="7467600" cy="3733800"/>
          </a:xfrm>
        </p:spPr>
        <p:txBody>
          <a:bodyPr>
            <a:noAutofit/>
          </a:bodyPr>
          <a:lstStyle/>
          <a:p>
            <a:pPr algn="just" eaLnBrk="1" fontAlgn="auto" hangingPunct="1">
              <a:spcAft>
                <a:spcPts val="0"/>
              </a:spcAft>
              <a:defRPr/>
            </a:pPr>
            <a:r>
              <a:rPr lang="en-US" sz="2800" dirty="0"/>
              <a:t>The RUP process consists of the following four consecutive phases for a development life cycle:-</a:t>
            </a:r>
          </a:p>
          <a:p>
            <a:pPr algn="just" eaLnBrk="1" fontAlgn="auto" hangingPunct="1">
              <a:spcAft>
                <a:spcPts val="0"/>
              </a:spcAft>
              <a:defRPr/>
            </a:pPr>
            <a:r>
              <a:rPr lang="en-US" sz="2800" dirty="0" smtClean="0"/>
              <a:t>(a) Inception</a:t>
            </a:r>
            <a:endParaRPr lang="en-US" sz="2800" dirty="0"/>
          </a:p>
          <a:p>
            <a:pPr algn="just" eaLnBrk="1" fontAlgn="auto" hangingPunct="1">
              <a:spcAft>
                <a:spcPts val="0"/>
              </a:spcAft>
              <a:defRPr/>
            </a:pPr>
            <a:r>
              <a:rPr lang="en-US" sz="2800" dirty="0" smtClean="0"/>
              <a:t>(b) Elaboration</a:t>
            </a:r>
            <a:endParaRPr lang="en-US" sz="2800" dirty="0"/>
          </a:p>
          <a:p>
            <a:pPr algn="just" eaLnBrk="1" fontAlgn="auto" hangingPunct="1">
              <a:spcAft>
                <a:spcPts val="0"/>
              </a:spcAft>
              <a:defRPr/>
            </a:pPr>
            <a:r>
              <a:rPr lang="en-US" sz="2800" dirty="0" smtClean="0"/>
              <a:t>(c) Construction</a:t>
            </a:r>
            <a:endParaRPr lang="en-US" sz="2800" dirty="0"/>
          </a:p>
          <a:p>
            <a:pPr algn="just" eaLnBrk="1" fontAlgn="auto" hangingPunct="1">
              <a:spcAft>
                <a:spcPts val="0"/>
              </a:spcAft>
              <a:defRPr/>
            </a:pPr>
            <a:r>
              <a:rPr lang="en-US" sz="2800" dirty="0" smtClean="0"/>
              <a:t>(d)Transition</a:t>
            </a:r>
            <a:endParaRPr lang="en-US" sz="2800" dirty="0"/>
          </a:p>
          <a:p>
            <a:pPr algn="just" eaLnBrk="1" fontAlgn="auto" hangingPunct="1">
              <a:spcAft>
                <a:spcPts val="0"/>
              </a:spcAft>
              <a:defRPr/>
            </a:pPr>
            <a:endParaRPr lang="en-IN" sz="2800" dirty="0" smtClean="0">
              <a:solidFill>
                <a:schemeClr val="tx1">
                  <a:lumMod val="75000"/>
                  <a:lumOff val="25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43100" y="425450"/>
            <a:ext cx="5143500" cy="2698750"/>
          </a:xfrm>
          <a:prstGeom prst="rect">
            <a:avLst/>
          </a:prstGeom>
          <a:noFill/>
          <a:ln>
            <a:noFill/>
          </a:ln>
        </p:spPr>
      </p:pic>
    </p:spTree>
    <p:extLst>
      <p:ext uri="{BB962C8B-B14F-4D97-AF65-F5344CB8AC3E}">
        <p14:creationId xmlns:p14="http://schemas.microsoft.com/office/powerpoint/2010/main" val="25033212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7" name="Subtitle 2"/>
          <p:cNvSpPr txBox="1">
            <a:spLocks/>
          </p:cNvSpPr>
          <p:nvPr/>
        </p:nvSpPr>
        <p:spPr bwMode="auto">
          <a:xfrm>
            <a:off x="990600" y="304800"/>
            <a:ext cx="7924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ormAutofit fontScale="92500"/>
          </a:bodyPr>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just"/>
            <a:r>
              <a:rPr lang="en-US" sz="2800" b="1" u="sng" dirty="0" smtClean="0"/>
              <a:t>PURPOSE</a:t>
            </a:r>
          </a:p>
          <a:p>
            <a:pPr algn="just"/>
            <a:r>
              <a:rPr lang="en-US" sz="3200" dirty="0" smtClean="0"/>
              <a:t>‘Empower </a:t>
            </a:r>
            <a:r>
              <a:rPr lang="en-US" sz="3200" dirty="0"/>
              <a:t>Students skills by Services’ (ES</a:t>
            </a:r>
            <a:r>
              <a:rPr lang="en-US" sz="3200" baseline="30000" dirty="0"/>
              <a:t>3</a:t>
            </a:r>
            <a:r>
              <a:rPr lang="en-US" sz="3200" dirty="0"/>
              <a:t>) is an online web application to provide a platform for students who wants to improve skills by delivering free lectures for enthusiastic enrolled learners. The purpose of this project is to help people who lack resources but want to learn advanced technical and communication skills. As one of the oldest English proverb which says ‘Give a man a fish and you feed him for a day. Teach a man to fish and you feed him for a lifetime’, this application helps people to enroll for classes which are taught by the students of </a:t>
            </a:r>
            <a:r>
              <a:rPr lang="en-US" sz="3200" dirty="0" smtClean="0"/>
              <a:t>ITU. </a:t>
            </a:r>
            <a:endParaRPr lang="en-IN" sz="3200" dirty="0">
              <a:solidFill>
                <a:schemeClr val="tx1">
                  <a:lumMod val="75000"/>
                  <a:lumOff val="25000"/>
                </a:schemeClr>
              </a:solidFill>
            </a:endParaRPr>
          </a:p>
          <a:p>
            <a:pPr algn="just" eaLnBrk="1" fontAlgn="auto" hangingPunct="1">
              <a:spcAft>
                <a:spcPts val="0"/>
              </a:spcAft>
              <a:defRPr/>
            </a:pPr>
            <a:endParaRPr lang="en-IN" sz="2800" dirty="0">
              <a:solidFill>
                <a:schemeClr val="tx1">
                  <a:lumMod val="75000"/>
                  <a:lumOff val="25000"/>
                </a:schemeClr>
              </a:solidFill>
            </a:endParaRPr>
          </a:p>
        </p:txBody>
      </p:sp>
    </p:spTree>
    <p:extLst>
      <p:ext uri="{BB962C8B-B14F-4D97-AF65-F5344CB8AC3E}">
        <p14:creationId xmlns:p14="http://schemas.microsoft.com/office/powerpoint/2010/main" val="25150218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7" name="Subtitle 2"/>
          <p:cNvSpPr txBox="1">
            <a:spLocks/>
          </p:cNvSpPr>
          <p:nvPr/>
        </p:nvSpPr>
        <p:spPr bwMode="auto">
          <a:xfrm>
            <a:off x="914400" y="304800"/>
            <a:ext cx="79248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ormAutofit/>
          </a:bodyPr>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US" sz="2800" b="1" u="sng" dirty="0"/>
              <a:t>SCOPE</a:t>
            </a:r>
            <a:endParaRPr lang="en-US" sz="2800" dirty="0"/>
          </a:p>
          <a:p>
            <a:pPr lvl="0" algn="just"/>
            <a:r>
              <a:rPr lang="en-US" sz="2800" dirty="0"/>
              <a:t>There are three basic users in this project </a:t>
            </a:r>
            <a:r>
              <a:rPr lang="en-US" sz="2800" b="1" dirty="0"/>
              <a:t>Admin, Student, User</a:t>
            </a:r>
            <a:r>
              <a:rPr lang="en-US" sz="2800" dirty="0"/>
              <a:t>.</a:t>
            </a:r>
          </a:p>
          <a:p>
            <a:pPr lvl="0" algn="just"/>
            <a:r>
              <a:rPr lang="en-US" sz="2800" dirty="0"/>
              <a:t>All the users have their own customized web page.</a:t>
            </a:r>
          </a:p>
          <a:p>
            <a:pPr lvl="0" algn="just"/>
            <a:r>
              <a:rPr lang="en-US" sz="2800" dirty="0"/>
              <a:t>User can search for the required course he/she willing to learn and see the student who teaches it.</a:t>
            </a:r>
          </a:p>
          <a:p>
            <a:pPr lvl="0" algn="just"/>
            <a:r>
              <a:rPr lang="en-US" sz="2800" dirty="0"/>
              <a:t>Based up on the convenient time they can set up a meeting and exchange their knowledge.</a:t>
            </a:r>
          </a:p>
          <a:p>
            <a:pPr lvl="0" algn="just"/>
            <a:r>
              <a:rPr lang="en-US" sz="2800" dirty="0"/>
              <a:t>Admin can monitor all the activities going on, he/she has the permission to authenticate the user and student.</a:t>
            </a:r>
          </a:p>
          <a:p>
            <a:pPr lvl="0" algn="just"/>
            <a:r>
              <a:rPr lang="en-US" sz="2800" dirty="0"/>
              <a:t>Admin has the permission to add/remove courses.</a:t>
            </a:r>
          </a:p>
          <a:p>
            <a:pPr algn="just" eaLnBrk="1" fontAlgn="auto" hangingPunct="1">
              <a:spcAft>
                <a:spcPts val="0"/>
              </a:spcAft>
              <a:defRPr/>
            </a:pPr>
            <a:endParaRPr lang="en-US" sz="2800" dirty="0" smtClean="0">
              <a:solidFill>
                <a:schemeClr val="tx1">
                  <a:lumMod val="75000"/>
                  <a:lumOff val="25000"/>
                </a:schemeClr>
              </a:solidFill>
            </a:endParaRPr>
          </a:p>
        </p:txBody>
      </p:sp>
    </p:spTree>
    <p:extLst>
      <p:ext uri="{BB962C8B-B14F-4D97-AF65-F5344CB8AC3E}">
        <p14:creationId xmlns:p14="http://schemas.microsoft.com/office/powerpoint/2010/main" val="31821754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7" name="Subtitle 2"/>
          <p:cNvSpPr txBox="1">
            <a:spLocks/>
          </p:cNvSpPr>
          <p:nvPr/>
        </p:nvSpPr>
        <p:spPr bwMode="auto">
          <a:xfrm>
            <a:off x="914400" y="304800"/>
            <a:ext cx="79248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ormAutofit/>
          </a:bodyPr>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US" sz="2400" b="1" u="sng" dirty="0"/>
              <a:t>TOOLS AND TECHNOLOGIES TO BEUSED</a:t>
            </a:r>
            <a:r>
              <a:rPr lang="en-US" sz="2400" dirty="0"/>
              <a:t> </a:t>
            </a:r>
            <a:endParaRPr lang="en-US" sz="2400" dirty="0" smtClean="0"/>
          </a:p>
          <a:p>
            <a:pPr algn="just"/>
            <a:r>
              <a:rPr lang="en-US" sz="2800" dirty="0" smtClean="0"/>
              <a:t>The </a:t>
            </a:r>
            <a:r>
              <a:rPr lang="en-US" sz="2800" dirty="0"/>
              <a:t>application ‘Empower Students skills by Services’ (ES</a:t>
            </a:r>
            <a:r>
              <a:rPr lang="en-US" sz="2800" baseline="30000" dirty="0"/>
              <a:t>3</a:t>
            </a:r>
            <a:r>
              <a:rPr lang="en-US" sz="2800" dirty="0"/>
              <a:t>) is a dynamic web application and is being planned to build with spring MVC (Model, View and Controller), database persistency, with Hibernate Object Relational Mapping (ORM) tool and with RESTFUL Web services. ‘Oracle Web logic’ will be application server to host the application. </a:t>
            </a:r>
            <a:r>
              <a:rPr lang="en-US" sz="2800" dirty="0" err="1"/>
              <a:t>Junit</a:t>
            </a:r>
            <a:r>
              <a:rPr lang="en-US" sz="2800" dirty="0"/>
              <a:t> unit test, </a:t>
            </a:r>
            <a:r>
              <a:rPr lang="en-US" sz="2800" dirty="0" err="1"/>
              <a:t>TestNG</a:t>
            </a:r>
            <a:r>
              <a:rPr lang="en-US" sz="2800" dirty="0"/>
              <a:t> and Selenium Automation testing along with manual testing is required for complete testing of the product. </a:t>
            </a:r>
            <a:r>
              <a:rPr lang="en-US" sz="2800" dirty="0" smtClean="0"/>
              <a:t>The </a:t>
            </a:r>
            <a:r>
              <a:rPr lang="en-US" sz="2800" dirty="0"/>
              <a:t>following complete list of technologies are required to make the application into production:- </a:t>
            </a:r>
          </a:p>
          <a:p>
            <a:pPr algn="just" eaLnBrk="1" fontAlgn="auto" hangingPunct="1">
              <a:spcAft>
                <a:spcPts val="0"/>
              </a:spcAft>
              <a:defRPr/>
            </a:pPr>
            <a:endParaRPr lang="en-US" sz="2800" dirty="0" smtClean="0">
              <a:solidFill>
                <a:schemeClr val="tx1">
                  <a:lumMod val="75000"/>
                  <a:lumOff val="25000"/>
                </a:schemeClr>
              </a:solidFill>
            </a:endParaRPr>
          </a:p>
        </p:txBody>
      </p:sp>
    </p:spTree>
    <p:extLst>
      <p:ext uri="{BB962C8B-B14F-4D97-AF65-F5344CB8AC3E}">
        <p14:creationId xmlns:p14="http://schemas.microsoft.com/office/powerpoint/2010/main" val="24529131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7" name="Subtitle 2"/>
          <p:cNvSpPr txBox="1">
            <a:spLocks/>
          </p:cNvSpPr>
          <p:nvPr/>
        </p:nvSpPr>
        <p:spPr bwMode="auto">
          <a:xfrm>
            <a:off x="1600200" y="304800"/>
            <a:ext cx="71628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ormAutofit fontScale="85000" lnSpcReduction="20000"/>
          </a:bodyPr>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US" sz="2800" u="sng" dirty="0" smtClean="0"/>
              <a:t>Frontend </a:t>
            </a:r>
            <a:r>
              <a:rPr lang="en-US" sz="2800" u="sng" dirty="0"/>
              <a:t>(User Interface).</a:t>
            </a:r>
            <a:endParaRPr lang="en-US" sz="2800" dirty="0"/>
          </a:p>
          <a:p>
            <a:r>
              <a:rPr lang="en-US" sz="2800" dirty="0"/>
              <a:t>(a) HTML/JSP</a:t>
            </a:r>
          </a:p>
          <a:p>
            <a:r>
              <a:rPr lang="en-US" sz="2800" dirty="0"/>
              <a:t>(b) Java Script </a:t>
            </a:r>
          </a:p>
          <a:p>
            <a:r>
              <a:rPr lang="en-US" sz="2800" dirty="0"/>
              <a:t>(c) CSS </a:t>
            </a:r>
          </a:p>
          <a:p>
            <a:r>
              <a:rPr lang="en-US" sz="2800" u="sng" dirty="0"/>
              <a:t>Backend (Server Side Programming).</a:t>
            </a:r>
            <a:endParaRPr lang="en-US" sz="2800" dirty="0"/>
          </a:p>
          <a:p>
            <a:r>
              <a:rPr lang="en-US" sz="2800" dirty="0"/>
              <a:t>(a) Java 1.7</a:t>
            </a:r>
          </a:p>
          <a:p>
            <a:r>
              <a:rPr lang="en-US" sz="2800" dirty="0"/>
              <a:t>(b) Spring MVC </a:t>
            </a:r>
          </a:p>
          <a:p>
            <a:r>
              <a:rPr lang="en-US" sz="2800" dirty="0"/>
              <a:t>(c) Hibernate- Object Relation Mapping </a:t>
            </a:r>
          </a:p>
          <a:p>
            <a:r>
              <a:rPr lang="en-US" sz="2800" dirty="0"/>
              <a:t>(d) RESTFUL-web services </a:t>
            </a:r>
          </a:p>
          <a:p>
            <a:r>
              <a:rPr lang="en-US" sz="2800" u="sng" dirty="0" smtClean="0"/>
              <a:t>Testing </a:t>
            </a:r>
            <a:endParaRPr lang="en-US" sz="2800" dirty="0"/>
          </a:p>
          <a:p>
            <a:r>
              <a:rPr lang="en-US" sz="2800" dirty="0"/>
              <a:t>(a) </a:t>
            </a:r>
            <a:r>
              <a:rPr lang="en-US" sz="2800" dirty="0" err="1"/>
              <a:t>Junit</a:t>
            </a:r>
            <a:r>
              <a:rPr lang="en-US" sz="2800" dirty="0"/>
              <a:t> </a:t>
            </a:r>
          </a:p>
          <a:p>
            <a:r>
              <a:rPr lang="en-US" sz="2800" dirty="0"/>
              <a:t>(b) Test NG </a:t>
            </a:r>
          </a:p>
          <a:p>
            <a:r>
              <a:rPr lang="en-US" sz="2800" dirty="0"/>
              <a:t>(c) Selenium Auto Testing</a:t>
            </a:r>
          </a:p>
          <a:p>
            <a:r>
              <a:rPr lang="en-US" sz="2800" dirty="0"/>
              <a:t> </a:t>
            </a:r>
            <a:r>
              <a:rPr lang="en-US" sz="2800" u="sng" dirty="0" smtClean="0"/>
              <a:t>Database</a:t>
            </a:r>
            <a:endParaRPr lang="en-US" sz="2800" dirty="0"/>
          </a:p>
          <a:p>
            <a:r>
              <a:rPr lang="en-US" sz="2800" dirty="0"/>
              <a:t>Oracle 11g R2 </a:t>
            </a:r>
          </a:p>
          <a:p>
            <a:r>
              <a:rPr lang="en-US" sz="2800" u="sng" dirty="0" smtClean="0"/>
              <a:t>Application </a:t>
            </a:r>
            <a:r>
              <a:rPr lang="en-US" sz="2800" u="sng" dirty="0"/>
              <a:t>Server</a:t>
            </a:r>
            <a:endParaRPr lang="en-US" sz="2800" dirty="0"/>
          </a:p>
          <a:p>
            <a:r>
              <a:rPr lang="en-US" sz="2800" dirty="0"/>
              <a:t>Oracle </a:t>
            </a:r>
            <a:r>
              <a:rPr lang="en-US" sz="2800" dirty="0" err="1"/>
              <a:t>WebLogic</a:t>
            </a:r>
            <a:endParaRPr lang="en-US" sz="2800" dirty="0"/>
          </a:p>
          <a:p>
            <a:pPr algn="just" eaLnBrk="1" fontAlgn="auto" hangingPunct="1">
              <a:spcAft>
                <a:spcPts val="0"/>
              </a:spcAft>
              <a:defRPr/>
            </a:pPr>
            <a:endParaRPr lang="en-US" sz="2800" dirty="0" smtClean="0">
              <a:solidFill>
                <a:schemeClr val="tx1">
                  <a:lumMod val="75000"/>
                  <a:lumOff val="25000"/>
                </a:schemeClr>
              </a:solidFill>
            </a:endParaRPr>
          </a:p>
        </p:txBody>
      </p:sp>
    </p:spTree>
    <p:extLst>
      <p:ext uri="{BB962C8B-B14F-4D97-AF65-F5344CB8AC3E}">
        <p14:creationId xmlns:p14="http://schemas.microsoft.com/office/powerpoint/2010/main" val="28403321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66800" y="0"/>
            <a:ext cx="7772400" cy="1470025"/>
          </a:xfrm>
          <a:prstGeom prst="rect">
            <a:avLst/>
          </a:prstGeom>
        </p:spPr>
        <p:txBody>
          <a:bodyPr anchor="b">
            <a:normAutofit/>
          </a:bodyPr>
          <a:lstStyle/>
          <a:p>
            <a:pPr fontAlgn="auto">
              <a:spcAft>
                <a:spcPts val="0"/>
              </a:spcAft>
              <a:defRPr/>
            </a:pPr>
            <a:endParaRPr lang="en-IN" sz="3000" b="1" u="sng" dirty="0">
              <a:solidFill>
                <a:srgbClr val="FF0000"/>
              </a:solidFill>
              <a:effectLst>
                <a:outerShdw blurRad="50000" dist="30000" dir="5400000" algn="tl" rotWithShape="0">
                  <a:srgbClr val="000000">
                    <a:alpha val="30000"/>
                  </a:srgbClr>
                </a:outerShdw>
              </a:effectLst>
              <a:latin typeface="+mj-lt"/>
              <a:ea typeface="+mj-ea"/>
              <a:cs typeface="+mj-cs"/>
            </a:endParaRPr>
          </a:p>
        </p:txBody>
      </p:sp>
      <p:sp>
        <p:nvSpPr>
          <p:cNvPr id="7" name="Subtitle 2"/>
          <p:cNvSpPr txBox="1">
            <a:spLocks/>
          </p:cNvSpPr>
          <p:nvPr/>
        </p:nvSpPr>
        <p:spPr bwMode="auto">
          <a:xfrm>
            <a:off x="914400" y="304800"/>
            <a:ext cx="792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normAutofit/>
          </a:bodyPr>
          <a:lstStyle>
            <a:lvl1pPr marL="27432" indent="0" algn="l" rtl="0" eaLnBrk="0" fontAlgn="base" hangingPunct="0">
              <a:spcBef>
                <a:spcPts val="600"/>
              </a:spcBef>
              <a:spcAft>
                <a:spcPct val="0"/>
              </a:spcAft>
              <a:buClr>
                <a:schemeClr val="accent1"/>
              </a:buClr>
              <a:buSzPct val="80000"/>
              <a:buFont typeface="Wingdings 2" pitchFamily="18" charset="2"/>
              <a:buNone/>
              <a:defRPr sz="2600" kern="1200">
                <a:solidFill>
                  <a:schemeClr val="tx2">
                    <a:shade val="30000"/>
                    <a:satMod val="150000"/>
                  </a:schemeClr>
                </a:solidFill>
                <a:latin typeface="+mn-lt"/>
                <a:ea typeface="+mn-ea"/>
                <a:cs typeface="+mn-cs"/>
              </a:defRPr>
            </a:lvl1pPr>
            <a:lvl2pPr marL="457200" indent="0" algn="ctr" rtl="0" eaLnBrk="0" fontAlgn="base" hangingPunct="0">
              <a:spcBef>
                <a:spcPts val="550"/>
              </a:spcBef>
              <a:spcAft>
                <a:spcPct val="0"/>
              </a:spcAft>
              <a:buClr>
                <a:schemeClr val="accent1"/>
              </a:buClr>
              <a:buFont typeface="Verdana" pitchFamily="34"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Clr>
                <a:schemeClr val="accent2"/>
              </a:buClr>
              <a:buFont typeface="Wingdings 2" pitchFamily="18" charset="2"/>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Clr>
                <a:srgbClr val="C32D2E"/>
              </a:buClr>
              <a:buFont typeface="Wingdings 2" pitchFamily="18" charset="2"/>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Clr>
                <a:srgbClr val="84AA33"/>
              </a:buClr>
              <a:buFont typeface="Wingdings 2" pitchFamily="18" charset="2"/>
              <a:buNone/>
              <a:defRPr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algn="just"/>
            <a:r>
              <a:rPr lang="en-US" sz="2400" b="1" u="sng" dirty="0" smtClean="0"/>
              <a:t>VERSION CONTROL SYSTEM</a:t>
            </a:r>
            <a:endParaRPr lang="en-US" sz="2400" dirty="0" smtClean="0"/>
          </a:p>
          <a:p>
            <a:pPr algn="just"/>
            <a:r>
              <a:rPr lang="en-US" sz="2800" dirty="0"/>
              <a:t>Version Control is a System that records changes to a file/source code over time so that any version of file/source code can be recalled. Software source code is being version controlled by ‘</a:t>
            </a:r>
            <a:r>
              <a:rPr lang="en-US" sz="2800" dirty="0" err="1"/>
              <a:t>git</a:t>
            </a:r>
            <a:r>
              <a:rPr lang="en-US" sz="2800" dirty="0"/>
              <a:t>’. </a:t>
            </a:r>
            <a:r>
              <a:rPr lang="en-US" sz="2800" dirty="0" smtClean="0"/>
              <a:t>The </a:t>
            </a:r>
            <a:r>
              <a:rPr lang="en-US" sz="2800" dirty="0"/>
              <a:t>following </a:t>
            </a:r>
            <a:r>
              <a:rPr lang="en-US" sz="2800" dirty="0" err="1"/>
              <a:t>git</a:t>
            </a:r>
            <a:r>
              <a:rPr lang="en-US" sz="2800" dirty="0"/>
              <a:t> repository has been </a:t>
            </a:r>
            <a:r>
              <a:rPr lang="en-US" sz="2800" dirty="0" smtClean="0"/>
              <a:t>created:- </a:t>
            </a:r>
          </a:p>
          <a:p>
            <a:pPr algn="just"/>
            <a:r>
              <a:rPr lang="en-US" sz="2400" u="sng" dirty="0" smtClean="0">
                <a:solidFill>
                  <a:schemeClr val="tx2"/>
                </a:solidFill>
              </a:rPr>
              <a:t>https</a:t>
            </a:r>
            <a:r>
              <a:rPr lang="en-US" sz="2400" u="sng" dirty="0">
                <a:solidFill>
                  <a:schemeClr val="tx2"/>
                </a:solidFill>
              </a:rPr>
              <a:t>://</a:t>
            </a:r>
            <a:r>
              <a:rPr lang="en-US" sz="2400" u="sng" dirty="0" err="1">
                <a:solidFill>
                  <a:schemeClr val="tx2"/>
                </a:solidFill>
              </a:rPr>
              <a:t>github.com</a:t>
            </a:r>
            <a:r>
              <a:rPr lang="en-US" sz="2400" u="sng" dirty="0">
                <a:solidFill>
                  <a:schemeClr val="tx2"/>
                </a:solidFill>
              </a:rPr>
              <a:t>/</a:t>
            </a:r>
            <a:r>
              <a:rPr lang="en-US" sz="2400" u="sng" dirty="0" err="1">
                <a:solidFill>
                  <a:schemeClr val="tx2"/>
                </a:solidFill>
              </a:rPr>
              <a:t>ITUCapstoneProject</a:t>
            </a:r>
            <a:r>
              <a:rPr lang="en-US" sz="2400" u="sng" dirty="0" smtClean="0">
                <a:solidFill>
                  <a:schemeClr val="tx2"/>
                </a:solidFill>
              </a:rPr>
              <a:t>/</a:t>
            </a:r>
            <a:r>
              <a:rPr lang="en-US" sz="2400" u="sng" dirty="0" err="1" smtClean="0">
                <a:solidFill>
                  <a:schemeClr val="tx2"/>
                </a:solidFill>
              </a:rPr>
              <a:t>EmpowerStudentSkillsbyServices</a:t>
            </a:r>
            <a:endParaRPr lang="en-US" sz="2400" u="sng" dirty="0" smtClean="0">
              <a:solidFill>
                <a:schemeClr val="tx2"/>
              </a:solidFill>
            </a:endParaRPr>
          </a:p>
          <a:p>
            <a:pPr algn="just" eaLnBrk="1" fontAlgn="auto" hangingPunct="1">
              <a:spcAft>
                <a:spcPts val="0"/>
              </a:spcAft>
              <a:defRPr/>
            </a:pPr>
            <a:endParaRPr lang="en-US" sz="2800" dirty="0" smtClean="0">
              <a:solidFill>
                <a:schemeClr val="tx1">
                  <a:lumMod val="75000"/>
                  <a:lumOff val="25000"/>
                </a:schemeClr>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733800"/>
            <a:ext cx="6400800" cy="2971800"/>
          </a:xfrm>
          <a:prstGeom prst="rect">
            <a:avLst/>
          </a:prstGeom>
          <a:noFill/>
          <a:ln>
            <a:noFill/>
          </a:ln>
        </p:spPr>
      </p:pic>
    </p:spTree>
    <p:extLst>
      <p:ext uri="{BB962C8B-B14F-4D97-AF65-F5344CB8AC3E}">
        <p14:creationId xmlns:p14="http://schemas.microsoft.com/office/powerpoint/2010/main" val="152341306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ppt/theme/themeOverride2.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ppt/theme/themeOverride3.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ppt/theme/themeOverride4.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docProps/app.xml><?xml version="1.0" encoding="utf-8"?>
<Properties xmlns="http://schemas.openxmlformats.org/officeDocument/2006/extended-properties" xmlns:vt="http://schemas.openxmlformats.org/officeDocument/2006/docPropsVTypes">
  <Template/>
  <TotalTime>4342</TotalTime>
  <Words>1096</Words>
  <Application>Microsoft Macintosh PowerPoint</Application>
  <PresentationFormat>On-screen Show (4:3)</PresentationFormat>
  <Paragraphs>162</Paragraphs>
  <Slides>29</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Solstice</vt:lpstr>
      <vt:lpstr>Microsoft Word Document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SYAMA SUNDARA REDDY DESAM</dc:creator>
  <cp:lastModifiedBy>Reddy Desam, Syama(AWF)</cp:lastModifiedBy>
  <cp:revision>234</cp:revision>
  <dcterms:created xsi:type="dcterms:W3CDTF">2006-08-16T00:00:00Z</dcterms:created>
  <dcterms:modified xsi:type="dcterms:W3CDTF">2015-11-14T06:40:36Z</dcterms:modified>
</cp:coreProperties>
</file>